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77" r:id="rId2"/>
    <p:sldId id="278" r:id="rId3"/>
    <p:sldId id="299" r:id="rId4"/>
    <p:sldId id="300" r:id="rId5"/>
    <p:sldId id="279" r:id="rId6"/>
    <p:sldId id="280" r:id="rId7"/>
    <p:sldId id="293" r:id="rId8"/>
    <p:sldId id="281" r:id="rId9"/>
    <p:sldId id="256" r:id="rId10"/>
    <p:sldId id="296" r:id="rId11"/>
    <p:sldId id="294" r:id="rId12"/>
    <p:sldId id="265" r:id="rId13"/>
    <p:sldId id="259" r:id="rId14"/>
    <p:sldId id="262" r:id="rId15"/>
    <p:sldId id="270" r:id="rId16"/>
    <p:sldId id="269" r:id="rId17"/>
    <p:sldId id="263" r:id="rId18"/>
    <p:sldId id="264" r:id="rId19"/>
    <p:sldId id="266" r:id="rId20"/>
    <p:sldId id="267" r:id="rId21"/>
    <p:sldId id="268" r:id="rId22"/>
    <p:sldId id="271" r:id="rId23"/>
    <p:sldId id="291" r:id="rId24"/>
    <p:sldId id="272" r:id="rId25"/>
    <p:sldId id="273" r:id="rId26"/>
    <p:sldId id="274" r:id="rId27"/>
    <p:sldId id="275" r:id="rId28"/>
    <p:sldId id="287" r:id="rId29"/>
    <p:sldId id="276" r:id="rId30"/>
    <p:sldId id="301" r:id="rId31"/>
    <p:sldId id="283" r:id="rId32"/>
    <p:sldId id="284" r:id="rId33"/>
    <p:sldId id="295" r:id="rId34"/>
    <p:sldId id="302" r:id="rId35"/>
    <p:sldId id="303" r:id="rId3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3FD57"/>
    <a:srgbClr val="21652E"/>
    <a:srgbClr val="12FE2E"/>
    <a:srgbClr val="01CF1A"/>
    <a:srgbClr val="458442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53" autoAdjust="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8770AE-6326-4934-BB1F-02CD7C82C896}" type="datetimeFigureOut">
              <a:rPr lang="hu-HU"/>
              <a:pPr>
                <a:defRPr/>
              </a:pPr>
              <a:t>2013.04.25.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140EE5-1A21-4BFA-80C6-4A49CCFBC9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3994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6BD4E-6185-45DC-A7FC-7B8D5B5BA24C}" type="slidenum">
              <a:rPr lang="hu-HU" smtClean="0"/>
              <a:pPr/>
              <a:t>9</a:t>
            </a:fld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409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720D66-FEFD-4E1D-A3B4-EBB9C152BCB8}" type="slidenum">
              <a:rPr lang="hu-HU" smtClean="0"/>
              <a:pPr/>
              <a:t>11</a:t>
            </a:fld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71B5A-0618-47FF-95E1-12F0C8AFE0D9}" type="datetime1">
              <a:rPr lang="hu-HU"/>
              <a:pPr>
                <a:defRPr/>
              </a:pPr>
              <a:t>2013.04.25.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Hadüzenet Kishantosnak - likvidálják az ökológiai gazdálkodás fellegvárát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1B48-DABF-49B0-A702-383DF5CA01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10CF-31FC-4E35-BC39-FB30C57473CB}" type="datetime1">
              <a:rPr lang="hu-HU"/>
              <a:pPr>
                <a:defRPr/>
              </a:pPr>
              <a:t>2013.04.25.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Hadüzenet Kishantosnak - likvidálják az ökológiai gazdálkodás fellegvárát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2684-8DDE-4E16-8082-034F7CF2AC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6B9F7-87BB-4BA7-8850-ABBDC0D33167}" type="datetime1">
              <a:rPr lang="hu-HU"/>
              <a:pPr>
                <a:defRPr/>
              </a:pPr>
              <a:t>2013.04.25.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Hadüzenet Kishantosnak - likvidálják az ökológiai gazdálkodás fellegvárát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D2E24-EFCB-4C78-978C-797BD978C7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Cím, 2 kisebb és 1 nagy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FF0ED-45FC-4D6F-905E-51F77023F1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4E8D0-831A-4F3A-8F64-9941DFED1689}" type="datetime1">
              <a:rPr lang="hu-HU"/>
              <a:pPr>
                <a:defRPr/>
              </a:pPr>
              <a:t>2013.04.25.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Hadüzenet Kishantosnak - likvidálják az ökológiai gazdálkodás fellegvárát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7387-7CC3-412E-AA4D-9423050630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A7F04-9D78-41BA-AE41-CF2724BE06D3}" type="datetime1">
              <a:rPr lang="hu-HU"/>
              <a:pPr>
                <a:defRPr/>
              </a:pPr>
              <a:t>2013.04.25.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Hadüzenet Kishantosnak - likvidálják az ökológiai gazdálkodás fellegvárát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E777-CF37-48B2-B44C-E538903AB4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A3CE0-6826-47FF-976D-1D994FDD8CAB}" type="datetime1">
              <a:rPr lang="hu-HU"/>
              <a:pPr>
                <a:defRPr/>
              </a:pPr>
              <a:t>2013.04.25.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Hadüzenet Kishantosnak - likvidálják az ökológiai gazdálkodás fellegvárát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947CE-E4FA-4AEC-9F06-E54B957155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AD036-3506-4FBE-9A70-33A0B315053F}" type="datetime1">
              <a:rPr lang="hu-HU"/>
              <a:pPr>
                <a:defRPr/>
              </a:pPr>
              <a:t>2013.04.25.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Hadüzenet Kishantosnak - likvidálják az ökológiai gazdálkodás fellegvárát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FA6A2-3B99-4C9D-866A-A95B116D83B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B1F2B-06E3-4365-875B-B759598C5D04}" type="datetime1">
              <a:rPr lang="hu-HU"/>
              <a:pPr>
                <a:defRPr/>
              </a:pPr>
              <a:t>2013.04.25.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Hadüzenet Kishantosnak - likvidálják az ökológiai gazdálkodás fellegvárát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888E3-2EE6-43EE-A8A6-538F9F3DBB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B425-DE60-40F7-85B5-A87323EDEA83}" type="datetime1">
              <a:rPr lang="hu-HU"/>
              <a:pPr>
                <a:defRPr/>
              </a:pPr>
              <a:t>2013.04.25.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Hadüzenet Kishantosnak - likvidálják az ökológiai gazdálkodás fellegvárát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66657-9173-4BA2-9C7E-8C3FAB966C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9CDAE-D348-4B2A-BA9B-101A9996220D}" type="datetime1">
              <a:rPr lang="hu-HU"/>
              <a:pPr>
                <a:defRPr/>
              </a:pPr>
              <a:t>2013.04.25.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Hadüzenet Kishantosnak - likvidálják az ökológiai gazdálkodás fellegvárát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E503-AF8A-4B6B-9E2B-BDBF9ABF0A1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FDAC5-22F5-402C-998B-F2022D2424CE}" type="datetime1">
              <a:rPr lang="hu-HU"/>
              <a:pPr>
                <a:defRPr/>
              </a:pPr>
              <a:t>2013.04.25.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Hadüzenet Kishantosnak - likvidálják az ökológiai gazdálkodás fellegvárát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6AD8B-B633-4F85-886F-DBD66B90B5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3FD57"/>
            </a:gs>
            <a:gs pos="40000">
              <a:srgbClr val="12FE2E"/>
            </a:gs>
            <a:gs pos="100000">
              <a:srgbClr val="21652E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208B2E-AC25-40EC-B09A-43ACEDA4D5A7}" type="datetime1">
              <a:rPr lang="hu-HU"/>
              <a:pPr>
                <a:defRPr/>
              </a:pPr>
              <a:t>2013.04.25.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Hadüzenet Kishantosnak - likvidálják az ökológiai gazdálkodás fellegvárát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2E958F-256D-4939-8EC1-3ECF3658967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hu-HU" sz="2400" smtClean="0"/>
          </a:p>
        </p:txBody>
      </p:sp>
      <p:sp>
        <p:nvSpPr>
          <p:cNvPr id="3076" name="Rectangle 8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hu-HU" sz="2400" smtClean="0"/>
          </a:p>
        </p:txBody>
      </p:sp>
      <p:sp>
        <p:nvSpPr>
          <p:cNvPr id="3077" name="Rectangle 9"/>
          <p:cNvSpPr>
            <a:spLocks noGrp="1" noChangeArrowheads="1"/>
          </p:cNvSpPr>
          <p:nvPr>
            <p:ph sz="half" idx="3"/>
          </p:nvPr>
        </p:nvSpPr>
        <p:spPr/>
        <p:txBody>
          <a:bodyPr/>
          <a:lstStyle/>
          <a:p>
            <a:endParaRPr lang="hu-HU" sz="2800" smtClean="0"/>
          </a:p>
        </p:txBody>
      </p:sp>
      <p:pic>
        <p:nvPicPr>
          <p:cNvPr id="3078" name="Picture 4" descr="DSC00098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71500" y="1500188"/>
            <a:ext cx="77771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5400" b="1" dirty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DÖNTÖTT AZ NFA </a:t>
            </a:r>
            <a:br>
              <a:rPr lang="hu-HU" sz="5400" b="1" dirty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</a:br>
            <a:r>
              <a:rPr lang="hu-HU" sz="5400" i="1" dirty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Kishantos „nem nyert”</a:t>
            </a:r>
            <a:endParaRPr lang="hu-HU" sz="5400" b="1" dirty="0">
              <a:solidFill>
                <a:srgbClr val="FFC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endParaRPr lang="hu-HU" sz="3200" dirty="0">
              <a:solidFill>
                <a:srgbClr val="FFCC0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hu-HU" sz="3200" dirty="0">
                <a:solidFill>
                  <a:srgbClr val="FFCC00"/>
                </a:solidFill>
                <a:latin typeface="Arial Black" pitchFamily="34" charset="0"/>
              </a:rPr>
              <a:t>2013. november 1-től megszűnik </a:t>
            </a:r>
            <a:br>
              <a:rPr lang="hu-HU" sz="3200" dirty="0">
                <a:solidFill>
                  <a:srgbClr val="FFCC00"/>
                </a:solidFill>
                <a:latin typeface="Arial Black" pitchFamily="34" charset="0"/>
              </a:rPr>
            </a:br>
            <a:r>
              <a:rPr lang="hu-HU" sz="3200" dirty="0">
                <a:solidFill>
                  <a:srgbClr val="FFCC00"/>
                </a:solidFill>
                <a:latin typeface="Arial Black" pitchFamily="34" charset="0"/>
              </a:rPr>
              <a:t>a 21 éve </a:t>
            </a:r>
            <a:r>
              <a:rPr lang="hu-HU" sz="3200" dirty="0" err="1">
                <a:solidFill>
                  <a:srgbClr val="FFCC00"/>
                </a:solidFill>
                <a:latin typeface="Arial Black" pitchFamily="34" charset="0"/>
              </a:rPr>
              <a:t>bio</a:t>
            </a:r>
            <a:r>
              <a:rPr lang="hu-HU" sz="3200" dirty="0">
                <a:solidFill>
                  <a:srgbClr val="FFCC00"/>
                </a:solidFill>
                <a:latin typeface="Arial Black" pitchFamily="34" charset="0"/>
              </a:rPr>
              <a:t> módon művelt, </a:t>
            </a:r>
          </a:p>
          <a:p>
            <a:pPr algn="ctr">
              <a:defRPr/>
            </a:pPr>
            <a:r>
              <a:rPr lang="hu-HU" sz="3200" dirty="0">
                <a:solidFill>
                  <a:srgbClr val="FFCC00"/>
                </a:solidFill>
                <a:latin typeface="Arial Black" pitchFamily="34" charset="0"/>
              </a:rPr>
              <a:t>452 hektáros </a:t>
            </a:r>
          </a:p>
          <a:p>
            <a:pPr algn="ctr">
              <a:defRPr/>
            </a:pPr>
            <a:r>
              <a:rPr lang="hu-HU" sz="3200" dirty="0" err="1">
                <a:solidFill>
                  <a:srgbClr val="FFCC00"/>
                </a:solidFill>
                <a:latin typeface="Arial Black" pitchFamily="34" charset="0"/>
              </a:rPr>
              <a:t>Kishantosi</a:t>
            </a:r>
            <a:r>
              <a:rPr lang="hu-HU" sz="3200" dirty="0">
                <a:solidFill>
                  <a:srgbClr val="FFCC00"/>
                </a:solidFill>
                <a:latin typeface="Arial Black" pitchFamily="34" charset="0"/>
              </a:rPr>
              <a:t> Ökológiai Mintagazdaság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b="1" u="sng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hu-HU" sz="4800" b="1" u="sng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hu-HU" sz="2800" b="1" u="sng" smtClean="0">
                <a:solidFill>
                  <a:srgbClr val="FF0000"/>
                </a:solidFill>
                <a:latin typeface="Arial Black" pitchFamily="34" charset="0"/>
              </a:rPr>
              <a:t>„Nemzeti Vidékstratégia 2012-2020</a:t>
            </a:r>
            <a:r>
              <a:rPr lang="hu-HU" sz="2800" b="1" smtClean="0">
                <a:solidFill>
                  <a:srgbClr val="FF0000"/>
                </a:solidFill>
                <a:latin typeface="Arial Black" pitchFamily="34" charset="0"/>
              </a:rPr>
              <a:t>” </a:t>
            </a:r>
            <a:r>
              <a:rPr lang="hu-HU" sz="2000" b="1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hu-HU" sz="2000" b="1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hu-HU" sz="2000" b="1" smtClean="0">
                <a:solidFill>
                  <a:schemeClr val="bg1"/>
                </a:solidFill>
              </a:rPr>
              <a:t>102-103. old 7.7.4. </a:t>
            </a:r>
            <a:br>
              <a:rPr lang="hu-HU" sz="2000" b="1" smtClean="0">
                <a:solidFill>
                  <a:schemeClr val="bg1"/>
                </a:solidFill>
              </a:rPr>
            </a:br>
            <a:r>
              <a:rPr lang="hu-HU" sz="2000" b="1" i="1" smtClean="0">
                <a:solidFill>
                  <a:schemeClr val="bg1"/>
                </a:solidFill>
                <a:latin typeface="Arial Black" pitchFamily="34" charset="0"/>
              </a:rPr>
              <a:t>Modell gazdaságok, tájközpontok agrár – szaktanácsadás program </a:t>
            </a:r>
            <a:r>
              <a:rPr lang="hu-HU" b="1" i="1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hu-HU" b="1" i="1" smtClean="0">
                <a:solidFill>
                  <a:schemeClr val="bg1"/>
                </a:solidFill>
                <a:latin typeface="Arial Black" pitchFamily="34" charset="0"/>
              </a:rPr>
            </a:br>
            <a:endParaRPr lang="hu-HU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buFont typeface="Arial" charset="0"/>
              <a:buAutoNum type="arabicPeriod"/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Arial Black" pitchFamily="34" charset="0"/>
              </a:rPr>
              <a:t>… bemutató, térségszervezési szerepet vállaló fenntartható vidékfejlesztést oktató tájközpontok,…fejlesztése </a:t>
            </a:r>
          </a:p>
          <a:p>
            <a:pPr marL="457200" indent="-457200" algn="ctr">
              <a:buFont typeface="Arial" charset="0"/>
              <a:buAutoNum type="arabicPeriod"/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Arial Black" pitchFamily="34" charset="0"/>
              </a:rPr>
              <a:t> Bemutató gazdaságok …fejlesztése, szakmai programjaik támogatása, kiemelten az ökológiai gazdálkodás, tájgazdálkodás területén. </a:t>
            </a:r>
          </a:p>
          <a:p>
            <a:pPr marL="457200" indent="-457200" algn="ctr">
              <a:buFont typeface="Arial" charset="0"/>
              <a:buNone/>
              <a:defRPr/>
            </a:pPr>
            <a:r>
              <a:rPr lang="hu-H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76.old 7.4.1. </a:t>
            </a:r>
          </a:p>
          <a:p>
            <a:pPr algn="ctr">
              <a:defRPr/>
            </a:pPr>
            <a:r>
              <a:rPr lang="hu-HU" sz="2400" b="1" i="1" dirty="0" smtClean="0">
                <a:solidFill>
                  <a:schemeClr val="bg1"/>
                </a:solidFill>
                <a:latin typeface="Arial Black" pitchFamily="34" charset="0"/>
              </a:rPr>
              <a:t>Ökológiai gazdálkodás program</a:t>
            </a:r>
            <a:r>
              <a:rPr lang="hu-H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Arial Black" pitchFamily="34" charset="0"/>
              </a:rPr>
              <a:t>4. …bemutató </a:t>
            </a:r>
            <a:r>
              <a:rPr lang="hu-HU" sz="2400" b="1" dirty="0" err="1" smtClean="0">
                <a:solidFill>
                  <a:schemeClr val="bg1"/>
                </a:solidFill>
                <a:latin typeface="Arial Black" pitchFamily="34" charset="0"/>
              </a:rPr>
              <a:t>ökogazdaságok</a:t>
            </a:r>
            <a:r>
              <a:rPr lang="hu-HU" sz="2400" b="1" dirty="0" smtClean="0">
                <a:solidFill>
                  <a:schemeClr val="bg1"/>
                </a:solidFill>
                <a:latin typeface="Arial Black" pitchFamily="34" charset="0"/>
              </a:rPr>
              <a:t> létesítésének ösztönzése </a:t>
            </a:r>
            <a:endParaRPr lang="hu-H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63688" y="2636912"/>
            <a:ext cx="554461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hu-HU" sz="6000" dirty="0">
                <a:ln>
                  <a:solidFill>
                    <a:srgbClr val="0033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NYERTESEK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Kép 2" descr="kishantos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363" y="360363"/>
            <a:ext cx="428625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Kép 5" descr="kishantos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363" y="360363"/>
            <a:ext cx="428625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 descr="kishantos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0575" y="360363"/>
            <a:ext cx="19415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kishantos5.eps"/>
          <p:cNvPicPr preferRelativeResize="0"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69600" y="1123200"/>
            <a:ext cx="1637765" cy="1973995"/>
          </a:xfrm>
          <a:prstGeom prst="rect">
            <a:avLst/>
          </a:prstGeom>
        </p:spPr>
      </p:pic>
      <p:pic>
        <p:nvPicPr>
          <p:cNvPr id="9" name="Kép 8" descr="szonyegi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2000" y="3060000"/>
            <a:ext cx="1360000" cy="1651428"/>
          </a:xfrm>
          <a:prstGeom prst="rect">
            <a:avLst/>
          </a:prstGeom>
        </p:spPr>
      </p:pic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1763713" y="1125538"/>
            <a:ext cx="24288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b="1">
                <a:latin typeface="Calibri" pitchFamily="34" charset="0"/>
              </a:rPr>
              <a:t>Hantos HU21-10249</a:t>
            </a:r>
          </a:p>
          <a:p>
            <a:r>
              <a:rPr lang="hu-HU" sz="1400" b="1">
                <a:latin typeface="Calibri" pitchFamily="34" charset="0"/>
              </a:rPr>
              <a:t>40,4535ha, 1160,41AK</a:t>
            </a:r>
          </a:p>
          <a:p>
            <a:r>
              <a:rPr lang="hu-HU" sz="1400" b="1">
                <a:latin typeface="Calibri" pitchFamily="34" charset="0"/>
              </a:rPr>
              <a:t>2013. 03.25.</a:t>
            </a:r>
          </a:p>
          <a:p>
            <a:r>
              <a:rPr lang="hu-HU" sz="500">
                <a:latin typeface="Calibri" pitchFamily="34" charset="0"/>
              </a:rPr>
              <a:t> </a:t>
            </a:r>
            <a:endParaRPr lang="hu-HU" sz="300">
              <a:latin typeface="Calibri" pitchFamily="34" charset="0"/>
            </a:endParaRPr>
          </a:p>
          <a:p>
            <a:r>
              <a:rPr lang="hu-HU" sz="2000" b="1">
                <a:latin typeface="Calibri" pitchFamily="34" charset="0"/>
              </a:rPr>
              <a:t>Bodoki György</a:t>
            </a:r>
          </a:p>
          <a:p>
            <a:r>
              <a:rPr lang="hu-HU" sz="1400" b="1">
                <a:latin typeface="Calibri" pitchFamily="34" charset="0"/>
              </a:rPr>
              <a:t>7000 Sárbogárd, Tinódy út 52.</a:t>
            </a:r>
          </a:p>
          <a:p>
            <a:r>
              <a:rPr lang="hu-HU" sz="1400" b="1">
                <a:latin typeface="Calibri" pitchFamily="34" charset="0"/>
              </a:rPr>
              <a:t>17,5 km</a:t>
            </a:r>
          </a:p>
        </p:txBody>
      </p:sp>
      <p:sp>
        <p:nvSpPr>
          <p:cNvPr id="11" name="Szövegdoboz 10"/>
          <p:cNvSpPr txBox="1">
            <a:spLocks noChangeArrowheads="1"/>
          </p:cNvSpPr>
          <p:nvPr/>
        </p:nvSpPr>
        <p:spPr bwMode="auto">
          <a:xfrm>
            <a:off x="6156325" y="1916113"/>
            <a:ext cx="208756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b="1">
                <a:latin typeface="Calibri" pitchFamily="34" charset="0"/>
              </a:rPr>
              <a:t>Hantos HU21-10248</a:t>
            </a:r>
          </a:p>
          <a:p>
            <a:r>
              <a:rPr lang="hu-HU" sz="1400" b="1">
                <a:latin typeface="Calibri" pitchFamily="34" charset="0"/>
              </a:rPr>
              <a:t>68,2860ha , 1421,73AK</a:t>
            </a:r>
          </a:p>
          <a:p>
            <a:r>
              <a:rPr lang="hu-HU" sz="1400" b="1">
                <a:latin typeface="Calibri" pitchFamily="34" charset="0"/>
              </a:rPr>
              <a:t>2013. 03.25.</a:t>
            </a:r>
          </a:p>
          <a:p>
            <a:endParaRPr lang="hu-HU" sz="1400">
              <a:latin typeface="Calibri" pitchFamily="34" charset="0"/>
            </a:endParaRPr>
          </a:p>
          <a:p>
            <a:r>
              <a:rPr lang="hu-HU" sz="2000" b="1">
                <a:latin typeface="Calibri" pitchFamily="34" charset="0"/>
              </a:rPr>
              <a:t>Barabás János</a:t>
            </a:r>
          </a:p>
          <a:p>
            <a:r>
              <a:rPr lang="hu-HU" sz="1400" b="1">
                <a:latin typeface="Calibri" pitchFamily="34" charset="0"/>
              </a:rPr>
              <a:t>8126 Sárszentágota,</a:t>
            </a:r>
          </a:p>
          <a:p>
            <a:r>
              <a:rPr lang="hu-HU" sz="1400" b="1">
                <a:latin typeface="Calibri" pitchFamily="34" charset="0"/>
              </a:rPr>
              <a:t> Szabadság tér 5.</a:t>
            </a:r>
          </a:p>
          <a:p>
            <a:r>
              <a:rPr lang="hu-HU" sz="1400" b="1">
                <a:latin typeface="Calibri" pitchFamily="34" charset="0"/>
              </a:rPr>
              <a:t>24,3 km</a:t>
            </a:r>
          </a:p>
        </p:txBody>
      </p:sp>
      <p:sp>
        <p:nvSpPr>
          <p:cNvPr id="12" name="Szövegdoboz 11"/>
          <p:cNvSpPr txBox="1">
            <a:spLocks noChangeArrowheads="1"/>
          </p:cNvSpPr>
          <p:nvPr/>
        </p:nvSpPr>
        <p:spPr bwMode="auto">
          <a:xfrm>
            <a:off x="1908175" y="3933825"/>
            <a:ext cx="208756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b="1">
                <a:latin typeface="Calibri" pitchFamily="34" charset="0"/>
              </a:rPr>
              <a:t>Hantos HU21-10245</a:t>
            </a:r>
          </a:p>
          <a:p>
            <a:r>
              <a:rPr lang="hu-HU" sz="1400" b="1">
                <a:latin typeface="Calibri" pitchFamily="34" charset="0"/>
              </a:rPr>
              <a:t>50,3453ha , 1560,70AK</a:t>
            </a:r>
          </a:p>
          <a:p>
            <a:r>
              <a:rPr lang="hu-HU" sz="1400" b="1">
                <a:latin typeface="Calibri" pitchFamily="34" charset="0"/>
              </a:rPr>
              <a:t>2013. 03.25.</a:t>
            </a:r>
          </a:p>
          <a:p>
            <a:endParaRPr lang="hu-HU" sz="1400">
              <a:latin typeface="Calibri" pitchFamily="34" charset="0"/>
            </a:endParaRPr>
          </a:p>
          <a:p>
            <a:r>
              <a:rPr lang="hu-HU" sz="2000" b="1">
                <a:latin typeface="Calibri" pitchFamily="34" charset="0"/>
              </a:rPr>
              <a:t>Szőnyegi Tamás</a:t>
            </a:r>
          </a:p>
          <a:p>
            <a:r>
              <a:rPr lang="hu-HU" sz="1400" b="1">
                <a:latin typeface="Calibri" pitchFamily="34" charset="0"/>
              </a:rPr>
              <a:t>7000 Sárbogárd,</a:t>
            </a:r>
          </a:p>
          <a:p>
            <a:r>
              <a:rPr lang="hu-HU" sz="1400" b="1">
                <a:latin typeface="Calibri" pitchFamily="34" charset="0"/>
              </a:rPr>
              <a:t> Köztársaság út 18.</a:t>
            </a:r>
          </a:p>
          <a:p>
            <a:r>
              <a:rPr lang="hu-HU" sz="1400" b="1">
                <a:latin typeface="Calibri" pitchFamily="34" charset="0"/>
              </a:rPr>
              <a:t>17,6 km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19861 0.1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11285 0.076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3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17657 0.1432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7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19861 0.16389 " pathEditMode="relative" rAng="0" ptsTypes="AA">
                                      <p:cBhvr>
                                        <p:cTn id="5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11285 0.07685 " pathEditMode="relative" rAng="0" ptsTypes="AA">
                                      <p:cBhvr>
                                        <p:cTn id="53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3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17657 0.14328 " pathEditMode="relative" rAng="0" ptsTypes="AA">
                                      <p:cBhvr>
                                        <p:cTn id="55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oup 423"/>
          <p:cNvGraphicFramePr>
            <a:graphicFrameLocks noGrp="1"/>
          </p:cNvGraphicFramePr>
          <p:nvPr/>
        </p:nvGraphicFramePr>
        <p:xfrm>
          <a:off x="539750" y="692150"/>
          <a:ext cx="8137525" cy="5394960"/>
        </p:xfrm>
        <a:graphic>
          <a:graphicData uri="http://schemas.openxmlformats.org/drawingml/2006/table">
            <a:tbl>
              <a:tblPr/>
              <a:tblGrid>
                <a:gridCol w="1079500"/>
                <a:gridCol w="1308100"/>
                <a:gridCol w="1203325"/>
                <a:gridCol w="1392237"/>
                <a:gridCol w="2074863"/>
                <a:gridCol w="1079500"/>
              </a:tblGrid>
              <a:tr h="20002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NFA NYERTES PÁLYÁZATOK FEJÉR MEGYE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település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pályázat száma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elnyert terület nagysága (ha)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nyertes pályázó neve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lakcíme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hirdetmény dátuma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KÁLOZ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HU21-10048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92,6836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Nagy Péter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5127 Aba, Vörösmarty u. 46.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2012.02.01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település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pályázat száma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elnyert terület nagysága (ha)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nyertes pályázó neve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lakcíme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hirdetmény dátuma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SÁRBOGÁRD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HU21-10078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35,2897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Ányos István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8156 Kisláng, Szent István u. 58/a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2012.02.01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SÁRBOGÁRD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HU21-10097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132,1849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Széra Kft.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7000 Sárbogárd, Május 1 major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2012.04.11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SÁRBOGÁRD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HU21-10098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67,8907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Kajári László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Soponya, Dózsa u. 19.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2012.03.23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SÁRBOGÁRD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HU21-10099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36,621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Kuzsmiczki Szilárd Roland és Kuzsmiczkiné Szabó Márta PJT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7013 Cece, Szabadság tér 11.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2012.03.23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SÁRBOGÁRD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HU21-10123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6,5057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Merkl László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7019 Sárbogárd, Nagyhörcsökpuszta 01129 hrsz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2012.04.20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SÁRBOGÁRD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HU21-10135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22,5938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Sárközy Károly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7019 Sárbogárd, Nagyhörcsökpuszta 1.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2012.04.20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SÁRBOGÁRD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HU21-10139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4,456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Dömök János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7013 Cece, Eötvös L. u 22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2012.04.20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2"/>
          <p:cNvCxnSpPr/>
          <p:nvPr/>
        </p:nvCxnSpPr>
        <p:spPr>
          <a:xfrm>
            <a:off x="179388" y="1628775"/>
            <a:ext cx="8785225" cy="0"/>
          </a:xfrm>
          <a:prstGeom prst="line">
            <a:avLst/>
          </a:prstGeom>
          <a:ln w="38100"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179512" y="332656"/>
            <a:ext cx="878497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400" b="1" dirty="0" err="1">
                <a:ln w="6350">
                  <a:solidFill>
                    <a:srgbClr val="0033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Bodoki</a:t>
            </a:r>
            <a:r>
              <a:rPr lang="hu-HU" sz="3400" b="1" dirty="0">
                <a:ln w="6350">
                  <a:solidFill>
                    <a:srgbClr val="0033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György, Barabás János, Szőnyegi Tamás</a:t>
            </a: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755650" y="2259013"/>
            <a:ext cx="79200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57200">
              <a:buFont typeface="Wingdings" pitchFamily="2" charset="2"/>
              <a:buChar char="Ø"/>
            </a:pPr>
            <a:r>
              <a:rPr lang="hu-HU" sz="2800" b="1">
                <a:latin typeface="Calibri" pitchFamily="34" charset="0"/>
              </a:rPr>
              <a:t>Sárbogárdi és Sáregresi állattartó gazdák, akik</a:t>
            </a:r>
            <a:br>
              <a:rPr lang="hu-HU" sz="2800" b="1">
                <a:latin typeface="Calibri" pitchFamily="34" charset="0"/>
              </a:rPr>
            </a:br>
            <a:r>
              <a:rPr lang="hu-HU" sz="2800" b="1">
                <a:latin typeface="Calibri" pitchFamily="34" charset="0"/>
              </a:rPr>
              <a:t>10-17, ill. 24 km-re élnek Kishantostól.</a:t>
            </a:r>
            <a:endParaRPr lang="hu-HU" b="1">
              <a:latin typeface="Calibri" pitchFamily="34" charset="0"/>
            </a:endParaRP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827088" y="3627438"/>
            <a:ext cx="792162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>
              <a:buFont typeface="Wingdings" pitchFamily="2" charset="2"/>
              <a:buChar char="Ø"/>
            </a:pPr>
            <a:r>
              <a:rPr lang="hu-HU" sz="2800" b="1">
                <a:latin typeface="Calibri" pitchFamily="34" charset="0"/>
              </a:rPr>
              <a:t>Bodoki György földje 500m-re van attól a Kálózi 90ha-os területtől, amelyet Nagy János NFA alelnök unokaöccse nyert el.</a:t>
            </a:r>
            <a:endParaRPr lang="hu-HU" b="1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Kép 5" descr="kishantos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363" y="360363"/>
            <a:ext cx="428625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Kép 3" descr="kishantos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0575" y="360363"/>
            <a:ext cx="19415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zövegdoboz 14"/>
          <p:cNvSpPr txBox="1">
            <a:spLocks noChangeArrowheads="1"/>
          </p:cNvSpPr>
          <p:nvPr/>
        </p:nvSpPr>
        <p:spPr bwMode="auto">
          <a:xfrm>
            <a:off x="3708400" y="396875"/>
            <a:ext cx="13684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700" b="1">
                <a:latin typeface="Calibri" pitchFamily="34" charset="0"/>
              </a:rPr>
              <a:t>Hantos HU21-10249</a:t>
            </a:r>
          </a:p>
          <a:p>
            <a:r>
              <a:rPr lang="hu-HU" sz="700" b="1">
                <a:latin typeface="Calibri" pitchFamily="34" charset="0"/>
              </a:rPr>
              <a:t>40,4535ha, 1160,41AK</a:t>
            </a:r>
          </a:p>
          <a:p>
            <a:r>
              <a:rPr lang="hu-HU" sz="700" b="1">
                <a:latin typeface="Calibri" pitchFamily="34" charset="0"/>
              </a:rPr>
              <a:t>2013. 03.25.</a:t>
            </a:r>
          </a:p>
          <a:p>
            <a:r>
              <a:rPr lang="hu-HU" sz="100">
                <a:latin typeface="Calibri" pitchFamily="34" charset="0"/>
              </a:rPr>
              <a:t> </a:t>
            </a:r>
          </a:p>
          <a:p>
            <a:r>
              <a:rPr lang="hu-HU" sz="1000" b="1">
                <a:latin typeface="Calibri" pitchFamily="34" charset="0"/>
              </a:rPr>
              <a:t>Bodoki György</a:t>
            </a:r>
          </a:p>
          <a:p>
            <a:r>
              <a:rPr lang="hu-HU" sz="700" b="1">
                <a:latin typeface="Calibri" pitchFamily="34" charset="0"/>
              </a:rPr>
              <a:t>7000 Sárbogárd, Tinódy út 52.</a:t>
            </a:r>
          </a:p>
          <a:p>
            <a:r>
              <a:rPr lang="hu-HU" sz="700" b="1">
                <a:latin typeface="Calibri" pitchFamily="34" charset="0"/>
              </a:rPr>
              <a:t>17,5 km</a:t>
            </a:r>
          </a:p>
        </p:txBody>
      </p:sp>
      <p:pic>
        <p:nvPicPr>
          <p:cNvPr id="7" name="Kép 6" descr="kishantos5.eps"/>
          <p:cNvPicPr preferRelativeResize="0"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69600" y="1123200"/>
            <a:ext cx="1637765" cy="1973995"/>
          </a:xfrm>
          <a:prstGeom prst="rect">
            <a:avLst/>
          </a:prstGeom>
        </p:spPr>
      </p:pic>
      <p:sp>
        <p:nvSpPr>
          <p:cNvPr id="18438" name="Szövegdoboz 15"/>
          <p:cNvSpPr txBox="1">
            <a:spLocks noChangeArrowheads="1"/>
          </p:cNvSpPr>
          <p:nvPr/>
        </p:nvSpPr>
        <p:spPr bwMode="auto">
          <a:xfrm>
            <a:off x="5435600" y="1557338"/>
            <a:ext cx="1296988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 b="1">
                <a:latin typeface="Calibri" pitchFamily="34" charset="0"/>
              </a:rPr>
              <a:t>Hantos HU21-10248</a:t>
            </a:r>
          </a:p>
          <a:p>
            <a:r>
              <a:rPr lang="hu-HU" sz="900" b="1">
                <a:latin typeface="Calibri" pitchFamily="34" charset="0"/>
              </a:rPr>
              <a:t>68,2860ha , 1421,73AK</a:t>
            </a:r>
          </a:p>
          <a:p>
            <a:r>
              <a:rPr lang="hu-HU" sz="900" b="1">
                <a:latin typeface="Calibri" pitchFamily="34" charset="0"/>
              </a:rPr>
              <a:t>2013. 03.25.</a:t>
            </a:r>
          </a:p>
          <a:p>
            <a:endParaRPr lang="hu-HU" sz="900">
              <a:latin typeface="Calibri" pitchFamily="34" charset="0"/>
            </a:endParaRPr>
          </a:p>
          <a:p>
            <a:r>
              <a:rPr lang="hu-HU" sz="1200" b="1">
                <a:latin typeface="Calibri" pitchFamily="34" charset="0"/>
              </a:rPr>
              <a:t>Barabás János</a:t>
            </a:r>
          </a:p>
          <a:p>
            <a:r>
              <a:rPr lang="hu-HU" sz="900" b="1">
                <a:latin typeface="Calibri" pitchFamily="34" charset="0"/>
              </a:rPr>
              <a:t>8126 Sárszentágota,</a:t>
            </a:r>
          </a:p>
          <a:p>
            <a:r>
              <a:rPr lang="hu-HU" sz="900" b="1">
                <a:latin typeface="Calibri" pitchFamily="34" charset="0"/>
              </a:rPr>
              <a:t> Szabadság tér 5.</a:t>
            </a:r>
          </a:p>
          <a:p>
            <a:r>
              <a:rPr lang="hu-HU" sz="900" b="1">
                <a:latin typeface="Calibri" pitchFamily="34" charset="0"/>
              </a:rPr>
              <a:t>24,3 km</a:t>
            </a:r>
          </a:p>
        </p:txBody>
      </p:sp>
      <p:pic>
        <p:nvPicPr>
          <p:cNvPr id="9" name="Kép 8" descr="szonyegi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2000" y="3060000"/>
            <a:ext cx="1360000" cy="1651428"/>
          </a:xfrm>
          <a:prstGeom prst="rect">
            <a:avLst/>
          </a:prstGeom>
        </p:spPr>
      </p:pic>
      <p:sp>
        <p:nvSpPr>
          <p:cNvPr id="18440" name="Szövegdoboz 16"/>
          <p:cNvSpPr txBox="1">
            <a:spLocks noChangeArrowheads="1"/>
          </p:cNvSpPr>
          <p:nvPr/>
        </p:nvSpPr>
        <p:spPr bwMode="auto">
          <a:xfrm>
            <a:off x="3924300" y="3284538"/>
            <a:ext cx="12954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 b="1">
                <a:latin typeface="Calibri" pitchFamily="34" charset="0"/>
              </a:rPr>
              <a:t>Hantos HU21-10245</a:t>
            </a:r>
          </a:p>
          <a:p>
            <a:r>
              <a:rPr lang="hu-HU" sz="900" b="1">
                <a:latin typeface="Calibri" pitchFamily="34" charset="0"/>
              </a:rPr>
              <a:t>50,3453ha , 1560,70AK</a:t>
            </a:r>
          </a:p>
          <a:p>
            <a:r>
              <a:rPr lang="hu-HU" sz="900" b="1">
                <a:latin typeface="Calibri" pitchFamily="34" charset="0"/>
              </a:rPr>
              <a:t>2013. 03.25.</a:t>
            </a:r>
          </a:p>
          <a:p>
            <a:endParaRPr lang="hu-HU" sz="900">
              <a:latin typeface="Calibri" pitchFamily="34" charset="0"/>
            </a:endParaRPr>
          </a:p>
          <a:p>
            <a:r>
              <a:rPr lang="hu-HU" sz="1200" b="1">
                <a:latin typeface="Calibri" pitchFamily="34" charset="0"/>
              </a:rPr>
              <a:t>Szőnyegi Tamás</a:t>
            </a:r>
          </a:p>
          <a:p>
            <a:r>
              <a:rPr lang="hu-HU" sz="900" b="1">
                <a:latin typeface="Calibri" pitchFamily="34" charset="0"/>
              </a:rPr>
              <a:t>7000 Sárbogárd,</a:t>
            </a:r>
          </a:p>
          <a:p>
            <a:r>
              <a:rPr lang="hu-HU" sz="900" b="1">
                <a:latin typeface="Calibri" pitchFamily="34" charset="0"/>
              </a:rPr>
              <a:t> Köztársaság út 18.</a:t>
            </a:r>
          </a:p>
          <a:p>
            <a:r>
              <a:rPr lang="hu-HU" sz="900" b="1">
                <a:latin typeface="Calibri" pitchFamily="34" charset="0"/>
              </a:rPr>
              <a:t>17,6 km</a:t>
            </a:r>
          </a:p>
        </p:txBody>
      </p:sp>
      <p:pic>
        <p:nvPicPr>
          <p:cNvPr id="10" name="Kép 9" descr="kishantos3.eps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94400" y="1116000"/>
            <a:ext cx="2385397" cy="2050794"/>
          </a:xfrm>
          <a:prstGeom prst="rect">
            <a:avLst/>
          </a:prstGeom>
        </p:spPr>
      </p:pic>
      <p:sp>
        <p:nvSpPr>
          <p:cNvPr id="13" name="Szövegdoboz 12" hidden="1"/>
          <p:cNvSpPr txBox="1">
            <a:spLocks noChangeArrowheads="1"/>
          </p:cNvSpPr>
          <p:nvPr/>
        </p:nvSpPr>
        <p:spPr bwMode="auto">
          <a:xfrm>
            <a:off x="3857625" y="2357438"/>
            <a:ext cx="27305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b="1">
                <a:latin typeface="Calibri" pitchFamily="34" charset="0"/>
              </a:rPr>
              <a:t>Hantos HU21-10247</a:t>
            </a:r>
          </a:p>
          <a:p>
            <a:r>
              <a:rPr lang="hu-HU" sz="1400" b="1">
                <a:latin typeface="Calibri" pitchFamily="34" charset="0"/>
              </a:rPr>
              <a:t>87,3895ha, 2598,63AK</a:t>
            </a:r>
          </a:p>
          <a:p>
            <a:r>
              <a:rPr lang="hu-HU" sz="1400" b="1">
                <a:latin typeface="Calibri" pitchFamily="34" charset="0"/>
              </a:rPr>
              <a:t>2013. 03.25.</a:t>
            </a:r>
          </a:p>
          <a:p>
            <a:endParaRPr lang="hu-HU" sz="1400">
              <a:latin typeface="Calibri" pitchFamily="34" charset="0"/>
            </a:endParaRPr>
          </a:p>
          <a:p>
            <a:r>
              <a:rPr lang="hu-HU" sz="2000" b="1">
                <a:latin typeface="Calibri" pitchFamily="34" charset="0"/>
              </a:rPr>
              <a:t>Simon-Hornok Réka</a:t>
            </a:r>
          </a:p>
          <a:p>
            <a:r>
              <a:rPr lang="hu-HU" sz="1400" b="1">
                <a:latin typeface="Calibri" pitchFamily="34" charset="0"/>
              </a:rPr>
              <a:t>2421 Nagyvenyim, Földvári út  47.</a:t>
            </a:r>
          </a:p>
          <a:p>
            <a:r>
              <a:rPr lang="hu-HU" sz="1400" b="1">
                <a:latin typeface="Calibri" pitchFamily="34" charset="0"/>
              </a:rPr>
              <a:t>15,4 km</a:t>
            </a:r>
          </a:p>
        </p:txBody>
      </p:sp>
      <p:sp>
        <p:nvSpPr>
          <p:cNvPr id="11" name="Szövegdoboz 10"/>
          <p:cNvSpPr txBox="1">
            <a:spLocks noChangeArrowheads="1"/>
          </p:cNvSpPr>
          <p:nvPr/>
        </p:nvSpPr>
        <p:spPr bwMode="auto">
          <a:xfrm>
            <a:off x="3779838" y="2205038"/>
            <a:ext cx="28082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b="1">
                <a:latin typeface="Calibri" pitchFamily="34" charset="0"/>
              </a:rPr>
              <a:t>Hantos HU21-10247</a:t>
            </a:r>
          </a:p>
          <a:p>
            <a:r>
              <a:rPr lang="hu-HU" sz="1400" b="1">
                <a:latin typeface="Calibri" pitchFamily="34" charset="0"/>
              </a:rPr>
              <a:t>87,3895ha, 2598,63AK</a:t>
            </a:r>
          </a:p>
          <a:p>
            <a:r>
              <a:rPr lang="hu-HU" sz="1400" b="1">
                <a:latin typeface="Calibri" pitchFamily="34" charset="0"/>
              </a:rPr>
              <a:t>2013. 03.25.</a:t>
            </a:r>
          </a:p>
          <a:p>
            <a:endParaRPr lang="hu-HU" sz="1400">
              <a:latin typeface="Calibri" pitchFamily="34" charset="0"/>
            </a:endParaRPr>
          </a:p>
          <a:p>
            <a:r>
              <a:rPr lang="hu-HU" sz="2400" b="1">
                <a:latin typeface="Calibri" pitchFamily="34" charset="0"/>
              </a:rPr>
              <a:t>Simon-Hornok Réka</a:t>
            </a:r>
          </a:p>
          <a:p>
            <a:r>
              <a:rPr lang="hu-HU" sz="1400" b="1">
                <a:latin typeface="Calibri" pitchFamily="34" charset="0"/>
              </a:rPr>
              <a:t>2421 Nagyvenyim, Földvári út  47.</a:t>
            </a:r>
          </a:p>
          <a:p>
            <a:r>
              <a:rPr lang="hu-HU" sz="1400" b="1">
                <a:latin typeface="Calibri" pitchFamily="34" charset="0"/>
              </a:rPr>
              <a:t>15,4 km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11042 0.1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0729 0.14444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7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6500" y="665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 descr="simonkft1.png"/>
          <p:cNvPicPr>
            <a:picLocks noChangeAspect="1"/>
          </p:cNvPicPr>
          <p:nvPr/>
        </p:nvPicPr>
        <p:blipFill>
          <a:blip r:embed="rId2" cstate="print"/>
          <a:srcRect l="6331" r="9145"/>
          <a:stretch>
            <a:fillRect/>
          </a:stretch>
        </p:blipFill>
        <p:spPr bwMode="auto">
          <a:xfrm>
            <a:off x="-61913" y="0"/>
            <a:ext cx="9269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simonkft2.png"/>
          <p:cNvPicPr>
            <a:picLocks noChangeAspect="1"/>
          </p:cNvPicPr>
          <p:nvPr/>
        </p:nvPicPr>
        <p:blipFill>
          <a:blip r:embed="rId3" cstate="print"/>
          <a:srcRect l="2103" t="33929" r="3152" b="35715"/>
          <a:stretch>
            <a:fillRect/>
          </a:stretch>
        </p:blipFill>
        <p:spPr bwMode="auto">
          <a:xfrm>
            <a:off x="2373313" y="1974850"/>
            <a:ext cx="233838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1800000" y="2016000"/>
            <a:ext cx="3744416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300" b="1" spc="-7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2900ha</a:t>
            </a:r>
          </a:p>
        </p:txBody>
      </p:sp>
      <p:pic>
        <p:nvPicPr>
          <p:cNvPr id="14" name="Kép 13" descr="simonkft3.png"/>
          <p:cNvPicPr>
            <a:picLocks noChangeAspect="1"/>
          </p:cNvPicPr>
          <p:nvPr/>
        </p:nvPicPr>
        <p:blipFill>
          <a:blip r:embed="rId4" cstate="print"/>
          <a:srcRect l="24664" t="22498" r="23959" b="11249"/>
          <a:stretch>
            <a:fillRect/>
          </a:stretch>
        </p:blipFill>
        <p:spPr bwMode="auto">
          <a:xfrm>
            <a:off x="2408238" y="1317625"/>
            <a:ext cx="4672012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4" descr="simon_hornokreka.png"/>
          <p:cNvPicPr>
            <a:picLocks noChangeAspect="1"/>
          </p:cNvPicPr>
          <p:nvPr/>
        </p:nvPicPr>
        <p:blipFill>
          <a:blip r:embed="rId5" cstate="print"/>
          <a:srcRect l="5984" t="17497" r="5984" b="8749"/>
          <a:stretch>
            <a:fillRect/>
          </a:stretch>
        </p:blipFill>
        <p:spPr bwMode="auto">
          <a:xfrm>
            <a:off x="5184775" y="2693988"/>
            <a:ext cx="1190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Kép 15" descr="simon_karoly.png"/>
          <p:cNvPicPr>
            <a:picLocks noChangeAspect="1"/>
          </p:cNvPicPr>
          <p:nvPr/>
        </p:nvPicPr>
        <p:blipFill>
          <a:blip r:embed="rId6" cstate="print"/>
          <a:srcRect l="9602" t="15141" r="3841" b="15141"/>
          <a:stretch>
            <a:fillRect/>
          </a:stretch>
        </p:blipFill>
        <p:spPr bwMode="auto">
          <a:xfrm>
            <a:off x="2916238" y="2447925"/>
            <a:ext cx="12160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zövegdoboz 16"/>
          <p:cNvSpPr txBox="1"/>
          <p:nvPr/>
        </p:nvSpPr>
        <p:spPr>
          <a:xfrm>
            <a:off x="1043608" y="5301208"/>
            <a:ext cx="7272808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FÉRJE - Simon Károly tulajdonos</a:t>
            </a:r>
          </a:p>
          <a:p>
            <a:pPr algn="ctr">
              <a:defRPr/>
            </a:pPr>
            <a:r>
              <a:rPr lang="hu-HU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 családi cégben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6" calcmode="lin" valueType="num">
                                      <p:cBhvr override="childStyle"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0393 L 0.06649 0.002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53077E-6 L -0.05868 0.0409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2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2" grpId="1" build="allAtOnce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Kép 5" descr="kishantos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363" y="360363"/>
            <a:ext cx="428625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Kép 3" descr="kishantos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0575" y="360363"/>
            <a:ext cx="19415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Szövegdoboz 11"/>
          <p:cNvSpPr txBox="1">
            <a:spLocks noChangeArrowheads="1"/>
          </p:cNvSpPr>
          <p:nvPr/>
        </p:nvSpPr>
        <p:spPr bwMode="auto">
          <a:xfrm>
            <a:off x="3708400" y="396875"/>
            <a:ext cx="13684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700" b="1">
                <a:latin typeface="Calibri" pitchFamily="34" charset="0"/>
              </a:rPr>
              <a:t>Hantos HU21-10249</a:t>
            </a:r>
          </a:p>
          <a:p>
            <a:r>
              <a:rPr lang="hu-HU" sz="700" b="1">
                <a:latin typeface="Calibri" pitchFamily="34" charset="0"/>
              </a:rPr>
              <a:t>40,4535ha, 1160,41AK</a:t>
            </a:r>
          </a:p>
          <a:p>
            <a:r>
              <a:rPr lang="hu-HU" sz="700" b="1">
                <a:latin typeface="Calibri" pitchFamily="34" charset="0"/>
              </a:rPr>
              <a:t>2013. 03.25.</a:t>
            </a:r>
          </a:p>
          <a:p>
            <a:r>
              <a:rPr lang="hu-HU" sz="100">
                <a:latin typeface="Calibri" pitchFamily="34" charset="0"/>
              </a:rPr>
              <a:t> </a:t>
            </a:r>
          </a:p>
          <a:p>
            <a:r>
              <a:rPr lang="hu-HU" sz="1000" b="1">
                <a:latin typeface="Calibri" pitchFamily="34" charset="0"/>
              </a:rPr>
              <a:t>Bodoki György</a:t>
            </a:r>
          </a:p>
          <a:p>
            <a:r>
              <a:rPr lang="hu-HU" sz="700" b="1">
                <a:latin typeface="Calibri" pitchFamily="34" charset="0"/>
              </a:rPr>
              <a:t>7000 Sárbogárd, Tinódy út 52.</a:t>
            </a:r>
          </a:p>
          <a:p>
            <a:r>
              <a:rPr lang="hu-HU" sz="700" b="1">
                <a:latin typeface="Calibri" pitchFamily="34" charset="0"/>
              </a:rPr>
              <a:t>17,5 km</a:t>
            </a:r>
          </a:p>
        </p:txBody>
      </p:sp>
      <p:pic>
        <p:nvPicPr>
          <p:cNvPr id="7" name="Kép 6" descr="kishantos5.eps"/>
          <p:cNvPicPr preferRelativeResize="0"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69600" y="1123200"/>
            <a:ext cx="1637765" cy="1973995"/>
          </a:xfrm>
          <a:prstGeom prst="rect">
            <a:avLst/>
          </a:prstGeom>
        </p:spPr>
      </p:pic>
      <p:sp>
        <p:nvSpPr>
          <p:cNvPr id="20486" name="Szövegdoboz 13"/>
          <p:cNvSpPr txBox="1">
            <a:spLocks noChangeArrowheads="1"/>
          </p:cNvSpPr>
          <p:nvPr/>
        </p:nvSpPr>
        <p:spPr bwMode="auto">
          <a:xfrm>
            <a:off x="5435600" y="1557338"/>
            <a:ext cx="1296988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 b="1">
                <a:latin typeface="Calibri" pitchFamily="34" charset="0"/>
              </a:rPr>
              <a:t>Hantos HU21-10248</a:t>
            </a:r>
          </a:p>
          <a:p>
            <a:r>
              <a:rPr lang="hu-HU" sz="900" b="1">
                <a:latin typeface="Calibri" pitchFamily="34" charset="0"/>
              </a:rPr>
              <a:t>68,2860ha , 1421,73AK</a:t>
            </a:r>
          </a:p>
          <a:p>
            <a:r>
              <a:rPr lang="hu-HU" sz="900" b="1">
                <a:latin typeface="Calibri" pitchFamily="34" charset="0"/>
              </a:rPr>
              <a:t>2013. 03.25.</a:t>
            </a:r>
          </a:p>
          <a:p>
            <a:endParaRPr lang="hu-HU" sz="900">
              <a:latin typeface="Calibri" pitchFamily="34" charset="0"/>
            </a:endParaRPr>
          </a:p>
          <a:p>
            <a:r>
              <a:rPr lang="hu-HU" sz="1200" b="1">
                <a:latin typeface="Calibri" pitchFamily="34" charset="0"/>
              </a:rPr>
              <a:t>Barabás János</a:t>
            </a:r>
          </a:p>
          <a:p>
            <a:r>
              <a:rPr lang="hu-HU" sz="900" b="1">
                <a:latin typeface="Calibri" pitchFamily="34" charset="0"/>
              </a:rPr>
              <a:t>8126 Sárszentágota,</a:t>
            </a:r>
          </a:p>
          <a:p>
            <a:r>
              <a:rPr lang="hu-HU" sz="900" b="1">
                <a:latin typeface="Calibri" pitchFamily="34" charset="0"/>
              </a:rPr>
              <a:t> Szabadság tér 5.</a:t>
            </a:r>
          </a:p>
          <a:p>
            <a:r>
              <a:rPr lang="hu-HU" sz="900" b="1">
                <a:latin typeface="Calibri" pitchFamily="34" charset="0"/>
              </a:rPr>
              <a:t>24,3 km</a:t>
            </a:r>
          </a:p>
        </p:txBody>
      </p:sp>
      <p:pic>
        <p:nvPicPr>
          <p:cNvPr id="9" name="Kép 8" descr="szonyegi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2000" y="3060000"/>
            <a:ext cx="1360000" cy="1651428"/>
          </a:xfrm>
          <a:prstGeom prst="rect">
            <a:avLst/>
          </a:prstGeom>
        </p:spPr>
      </p:pic>
      <p:sp>
        <p:nvSpPr>
          <p:cNvPr id="20488" name="Szövegdoboz 14"/>
          <p:cNvSpPr txBox="1">
            <a:spLocks noChangeArrowheads="1"/>
          </p:cNvSpPr>
          <p:nvPr/>
        </p:nvSpPr>
        <p:spPr bwMode="auto">
          <a:xfrm>
            <a:off x="3924300" y="3284538"/>
            <a:ext cx="12954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 b="1">
                <a:latin typeface="Calibri" pitchFamily="34" charset="0"/>
              </a:rPr>
              <a:t>Hantos HU21-10245</a:t>
            </a:r>
          </a:p>
          <a:p>
            <a:r>
              <a:rPr lang="hu-HU" sz="900" b="1">
                <a:latin typeface="Calibri" pitchFamily="34" charset="0"/>
              </a:rPr>
              <a:t>50,3453ha , 1560,70AK</a:t>
            </a:r>
          </a:p>
          <a:p>
            <a:r>
              <a:rPr lang="hu-HU" sz="900" b="1">
                <a:latin typeface="Calibri" pitchFamily="34" charset="0"/>
              </a:rPr>
              <a:t>2013. 03.25.</a:t>
            </a:r>
          </a:p>
          <a:p>
            <a:endParaRPr lang="hu-HU" sz="900">
              <a:latin typeface="Calibri" pitchFamily="34" charset="0"/>
            </a:endParaRPr>
          </a:p>
          <a:p>
            <a:r>
              <a:rPr lang="hu-HU" sz="1200" b="1">
                <a:latin typeface="Calibri" pitchFamily="34" charset="0"/>
              </a:rPr>
              <a:t>Szőnyegi Tamás</a:t>
            </a:r>
          </a:p>
          <a:p>
            <a:r>
              <a:rPr lang="hu-HU" sz="900" b="1">
                <a:latin typeface="Calibri" pitchFamily="34" charset="0"/>
              </a:rPr>
              <a:t>7000 Sárbogárd,</a:t>
            </a:r>
          </a:p>
          <a:p>
            <a:r>
              <a:rPr lang="hu-HU" sz="900" b="1">
                <a:latin typeface="Calibri" pitchFamily="34" charset="0"/>
              </a:rPr>
              <a:t> Köztársaság út 18.</a:t>
            </a:r>
          </a:p>
          <a:p>
            <a:r>
              <a:rPr lang="hu-HU" sz="900" b="1">
                <a:latin typeface="Calibri" pitchFamily="34" charset="0"/>
              </a:rPr>
              <a:t>17,6 km</a:t>
            </a:r>
          </a:p>
        </p:txBody>
      </p:sp>
      <p:pic>
        <p:nvPicPr>
          <p:cNvPr id="10" name="Kép 9" descr="kishantos3.eps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94400" y="1116000"/>
            <a:ext cx="2385397" cy="2050794"/>
          </a:xfrm>
          <a:prstGeom prst="rect">
            <a:avLst/>
          </a:prstGeom>
        </p:spPr>
      </p:pic>
      <p:sp>
        <p:nvSpPr>
          <p:cNvPr id="20490" name="Szövegdoboz 15"/>
          <p:cNvSpPr txBox="1">
            <a:spLocks noChangeArrowheads="1"/>
          </p:cNvSpPr>
          <p:nvPr/>
        </p:nvSpPr>
        <p:spPr bwMode="auto">
          <a:xfrm>
            <a:off x="3203575" y="1484313"/>
            <a:ext cx="18732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 b="1">
                <a:latin typeface="Calibri" pitchFamily="34" charset="0"/>
              </a:rPr>
              <a:t>Hantos HU21-10247</a:t>
            </a:r>
          </a:p>
          <a:p>
            <a:r>
              <a:rPr lang="hu-HU" sz="900" b="1">
                <a:latin typeface="Calibri" pitchFamily="34" charset="0"/>
              </a:rPr>
              <a:t>87,3895ha, 2598,63AK</a:t>
            </a:r>
          </a:p>
          <a:p>
            <a:r>
              <a:rPr lang="hu-HU" sz="900" b="1">
                <a:latin typeface="Calibri" pitchFamily="34" charset="0"/>
              </a:rPr>
              <a:t>2013. 03.25.</a:t>
            </a:r>
          </a:p>
          <a:p>
            <a:endParaRPr lang="hu-HU" sz="900">
              <a:latin typeface="Calibri" pitchFamily="34" charset="0"/>
            </a:endParaRPr>
          </a:p>
          <a:p>
            <a:r>
              <a:rPr lang="hu-HU" sz="1400" b="1">
                <a:latin typeface="Calibri" pitchFamily="34" charset="0"/>
              </a:rPr>
              <a:t>Simon-Hornok Réka</a:t>
            </a:r>
          </a:p>
          <a:p>
            <a:r>
              <a:rPr lang="hu-HU" sz="900" b="1">
                <a:latin typeface="Calibri" pitchFamily="34" charset="0"/>
              </a:rPr>
              <a:t>2421 Nagyvenyim, Földvári út  47.</a:t>
            </a:r>
          </a:p>
          <a:p>
            <a:r>
              <a:rPr lang="hu-HU" sz="900" b="1">
                <a:latin typeface="Calibri" pitchFamily="34" charset="0"/>
              </a:rPr>
              <a:t>15,4 km</a:t>
            </a:r>
          </a:p>
        </p:txBody>
      </p:sp>
      <p:pic>
        <p:nvPicPr>
          <p:cNvPr id="8" name="Kép 7" descr="marokcsaba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37200" y="3006000"/>
            <a:ext cx="1608254" cy="1716191"/>
          </a:xfrm>
          <a:prstGeom prst="rect">
            <a:avLst/>
          </a:prstGeom>
          <a:noFill/>
        </p:spPr>
      </p:pic>
      <p:sp>
        <p:nvSpPr>
          <p:cNvPr id="13" name="Szövegdoboz 12"/>
          <p:cNvSpPr txBox="1">
            <a:spLocks noChangeArrowheads="1"/>
          </p:cNvSpPr>
          <p:nvPr/>
        </p:nvSpPr>
        <p:spPr bwMode="auto">
          <a:xfrm>
            <a:off x="5651500" y="3644900"/>
            <a:ext cx="26431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b="1">
                <a:latin typeface="Calibri" pitchFamily="34" charset="0"/>
              </a:rPr>
              <a:t>Hantos HU21-10246</a:t>
            </a:r>
          </a:p>
          <a:p>
            <a:r>
              <a:rPr lang="hu-HU" sz="1400" b="1">
                <a:latin typeface="Calibri" pitchFamily="34" charset="0"/>
              </a:rPr>
              <a:t>53,9571ha, 1431,01AK</a:t>
            </a:r>
          </a:p>
          <a:p>
            <a:r>
              <a:rPr lang="hu-HU" sz="1400" b="1">
                <a:latin typeface="Calibri" pitchFamily="34" charset="0"/>
              </a:rPr>
              <a:t>2013. 03.25.</a:t>
            </a:r>
          </a:p>
          <a:p>
            <a:endParaRPr lang="hu-HU" sz="1400">
              <a:latin typeface="Calibri" pitchFamily="34" charset="0"/>
            </a:endParaRPr>
          </a:p>
          <a:p>
            <a:r>
              <a:rPr lang="hu-HU" sz="2000" b="1">
                <a:latin typeface="Calibri" pitchFamily="34" charset="0"/>
              </a:rPr>
              <a:t>Márok Csaba</a:t>
            </a:r>
          </a:p>
          <a:p>
            <a:r>
              <a:rPr lang="hu-HU" sz="1400" b="1">
                <a:latin typeface="Calibri" pitchFamily="34" charset="0"/>
              </a:rPr>
              <a:t>2422 Mezőfalva, Zrínyi út 7.</a:t>
            </a:r>
          </a:p>
          <a:p>
            <a:r>
              <a:rPr lang="hu-HU" sz="1400" b="1">
                <a:latin typeface="Calibri" pitchFamily="34" charset="0"/>
              </a:rPr>
              <a:t>7,9 km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07084 0.10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Egyenes összekötő 15"/>
          <p:cNvCxnSpPr/>
          <p:nvPr/>
        </p:nvCxnSpPr>
        <p:spPr>
          <a:xfrm>
            <a:off x="684213" y="1268413"/>
            <a:ext cx="8280400" cy="0"/>
          </a:xfrm>
          <a:prstGeom prst="line">
            <a:avLst/>
          </a:prstGeom>
          <a:ln w="38100"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>
            <a:spLocks noChangeArrowheads="1"/>
          </p:cNvSpPr>
          <p:nvPr/>
        </p:nvSpPr>
        <p:spPr bwMode="auto">
          <a:xfrm>
            <a:off x="5795963" y="2565400"/>
            <a:ext cx="26431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>
                <a:latin typeface="Calibri" pitchFamily="34" charset="0"/>
              </a:rPr>
              <a:t>Mezőfalva polgármestere</a:t>
            </a:r>
            <a:endParaRPr lang="hu-HU" b="1">
              <a:latin typeface="Calibri" pitchFamily="34" charset="0"/>
            </a:endParaRPr>
          </a:p>
        </p:txBody>
      </p:sp>
      <p:pic>
        <p:nvPicPr>
          <p:cNvPr id="11" name="Kép 10" descr="marokcsab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50" y="549275"/>
            <a:ext cx="5126038" cy="2889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Kép 11" descr="marokcsaba2.png"/>
          <p:cNvPicPr>
            <a:picLocks noChangeAspect="1"/>
          </p:cNvPicPr>
          <p:nvPr/>
        </p:nvPicPr>
        <p:blipFill>
          <a:blip r:embed="rId3" cstate="print"/>
          <a:srcRect t="10123"/>
          <a:stretch>
            <a:fillRect/>
          </a:stretch>
        </p:blipFill>
        <p:spPr>
          <a:xfrm>
            <a:off x="323850" y="3716338"/>
            <a:ext cx="5108575" cy="287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Szövegdoboz 13"/>
          <p:cNvSpPr txBox="1">
            <a:spLocks noChangeArrowheads="1"/>
          </p:cNvSpPr>
          <p:nvPr/>
        </p:nvSpPr>
        <p:spPr bwMode="auto">
          <a:xfrm>
            <a:off x="5795963" y="5229225"/>
            <a:ext cx="2952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>
                <a:latin typeface="Calibri" pitchFamily="34" charset="0"/>
              </a:rPr>
              <a:t>A Mezőfalvi Híd Térségfejlesztő Egyesület elnöke</a:t>
            </a:r>
            <a:endParaRPr lang="hu-HU" b="1">
              <a:latin typeface="Calibri" pitchFamily="34" charset="0"/>
            </a:endParaRPr>
          </a:p>
        </p:txBody>
      </p:sp>
      <p:sp>
        <p:nvSpPr>
          <p:cNvPr id="15" name="Szövegdoboz 14"/>
          <p:cNvSpPr txBox="1">
            <a:spLocks noChangeArrowheads="1"/>
          </p:cNvSpPr>
          <p:nvPr/>
        </p:nvSpPr>
        <p:spPr bwMode="auto">
          <a:xfrm>
            <a:off x="5580112" y="548680"/>
            <a:ext cx="33843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400" b="1" dirty="0">
                <a:ln w="6350">
                  <a:solidFill>
                    <a:srgbClr val="0033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Márok Csaba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smtClean="0">
                <a:solidFill>
                  <a:srgbClr val="FFFF66"/>
                </a:solidFill>
                <a:latin typeface="Georgia" pitchFamily="18" charset="0"/>
              </a:rPr>
              <a:t>nemzetközi hírű intézmény</a:t>
            </a:r>
          </a:p>
          <a:p>
            <a:r>
              <a:rPr lang="hu-HU" b="1" smtClean="0">
                <a:solidFill>
                  <a:srgbClr val="FFFF66"/>
                </a:solidFill>
                <a:latin typeface="Georgia" pitchFamily="18" charset="0"/>
              </a:rPr>
              <a:t>tudományos és szakmai érték</a:t>
            </a:r>
          </a:p>
          <a:p>
            <a:r>
              <a:rPr lang="hu-HU" b="1" smtClean="0">
                <a:solidFill>
                  <a:srgbClr val="FFFF66"/>
                </a:solidFill>
                <a:latin typeface="Georgia" pitchFamily="18" charset="0"/>
              </a:rPr>
              <a:t>15 munkahely </a:t>
            </a:r>
          </a:p>
          <a:p>
            <a:r>
              <a:rPr lang="hu-HU" b="1" smtClean="0">
                <a:solidFill>
                  <a:srgbClr val="FFFF66"/>
                </a:solidFill>
                <a:latin typeface="Georgia" pitchFamily="18" charset="0"/>
              </a:rPr>
              <a:t>szűnik meg</a:t>
            </a:r>
          </a:p>
          <a:p>
            <a:endParaRPr lang="hu-HU" smtClean="0">
              <a:latin typeface="Georgia" pitchFamily="18" charset="0"/>
            </a:endParaRPr>
          </a:p>
        </p:txBody>
      </p:sp>
      <p:pic>
        <p:nvPicPr>
          <p:cNvPr id="4100" name="Picture 5" descr="DSC00212"/>
          <p:cNvPicPr>
            <a:picLocks noChangeAspect="1" noChangeArrowheads="1"/>
          </p:cNvPicPr>
          <p:nvPr/>
        </p:nvPicPr>
        <p:blipFill>
          <a:blip r:embed="rId2" cstate="print">
            <a:lum bright="30000"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428625" y="428625"/>
            <a:ext cx="8501063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endParaRPr lang="hu-HU" sz="3600" b="1">
              <a:solidFill>
                <a:srgbClr val="23FD57"/>
              </a:solidFill>
              <a:latin typeface="Arial Black" pitchFamily="34" charset="0"/>
            </a:endParaRPr>
          </a:p>
          <a:p>
            <a:pPr algn="ctr">
              <a:buFont typeface="Wingdings" pitchFamily="2" charset="2"/>
              <a:buChar char="Ø"/>
            </a:pPr>
            <a:endParaRPr lang="hu-HU" sz="3600" b="1">
              <a:solidFill>
                <a:srgbClr val="23FD57"/>
              </a:solidFill>
              <a:latin typeface="Arial Black" pitchFamily="34" charset="0"/>
            </a:endParaRPr>
          </a:p>
          <a:p>
            <a:pPr algn="ctr">
              <a:buFont typeface="Wingdings" pitchFamily="2" charset="2"/>
              <a:buChar char="Ø"/>
            </a:pPr>
            <a:endParaRPr lang="hu-HU" sz="3600" b="1">
              <a:solidFill>
                <a:srgbClr val="23FD57"/>
              </a:solidFill>
              <a:latin typeface="Arial Black" pitchFamily="34" charset="0"/>
            </a:endParaRPr>
          </a:p>
          <a:p>
            <a:pPr algn="ctr">
              <a:buFont typeface="Wingdings" pitchFamily="2" charset="2"/>
              <a:buChar char="Ø"/>
            </a:pPr>
            <a:endParaRPr lang="hu-HU" sz="3600" b="1">
              <a:solidFill>
                <a:srgbClr val="23FD57"/>
              </a:solidFill>
              <a:latin typeface="Arial Black" pitchFamily="34" charset="0"/>
            </a:endParaRPr>
          </a:p>
          <a:p>
            <a:pPr algn="ctr">
              <a:buFont typeface="Wingdings" pitchFamily="2" charset="2"/>
              <a:buChar char="Ø"/>
            </a:pPr>
            <a:endParaRPr lang="hu-HU" sz="3600" b="1">
              <a:solidFill>
                <a:srgbClr val="23FD57"/>
              </a:solidFill>
              <a:latin typeface="Arial Black" pitchFamily="34" charset="0"/>
            </a:endParaRPr>
          </a:p>
          <a:p>
            <a:pPr algn="ctr"/>
            <a:r>
              <a:rPr lang="hu-HU" sz="4400" b="1">
                <a:solidFill>
                  <a:srgbClr val="23FD57"/>
                </a:solidFill>
                <a:latin typeface="Arial Black" pitchFamily="34" charset="0"/>
              </a:rPr>
              <a:t>nemzetközi hírű intézmény</a:t>
            </a:r>
          </a:p>
          <a:p>
            <a:pPr algn="ctr">
              <a:buFont typeface="Wingdings" pitchFamily="2" charset="2"/>
              <a:buChar char="Ø"/>
            </a:pPr>
            <a:endParaRPr lang="hu-HU" sz="3600" b="1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Font typeface="Wingdings" pitchFamily="2" charset="2"/>
              <a:buChar char="Ø"/>
            </a:pPr>
            <a:endParaRPr lang="hu-HU" sz="3600" b="1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hu-HU" sz="3600" b="1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/>
          <p:nvPr/>
        </p:nvCxnSpPr>
        <p:spPr>
          <a:xfrm>
            <a:off x="539750" y="1268413"/>
            <a:ext cx="8424863" cy="0"/>
          </a:xfrm>
          <a:prstGeom prst="line">
            <a:avLst/>
          </a:prstGeom>
          <a:ln w="38100"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 descr="simonkft11.png"/>
          <p:cNvPicPr>
            <a:picLocks noChangeAspect="1"/>
          </p:cNvPicPr>
          <p:nvPr/>
        </p:nvPicPr>
        <p:blipFill>
          <a:blip r:embed="rId2" cstate="print"/>
          <a:srcRect l="11357" r="11357"/>
          <a:stretch>
            <a:fillRect/>
          </a:stretch>
        </p:blipFill>
        <p:spPr>
          <a:xfrm>
            <a:off x="395288" y="549275"/>
            <a:ext cx="5095875" cy="3756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5580112" y="548680"/>
            <a:ext cx="33843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400" b="1" dirty="0">
                <a:ln w="6350">
                  <a:solidFill>
                    <a:srgbClr val="0033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Márok Csaba</a:t>
            </a:r>
          </a:p>
        </p:txBody>
      </p:sp>
      <p:sp>
        <p:nvSpPr>
          <p:cNvPr id="16" name="Szövegdoboz 15"/>
          <p:cNvSpPr txBox="1">
            <a:spLocks noChangeArrowheads="1"/>
          </p:cNvSpPr>
          <p:nvPr/>
        </p:nvSpPr>
        <p:spPr bwMode="auto">
          <a:xfrm>
            <a:off x="5651500" y="2276475"/>
            <a:ext cx="324167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>
                <a:latin typeface="Calibri" pitchFamily="34" charset="0"/>
              </a:rPr>
              <a:t>2013. Január 21-től </a:t>
            </a:r>
            <a:r>
              <a:rPr lang="hu-HU" sz="4400" b="1">
                <a:latin typeface="Calibri" pitchFamily="34" charset="0"/>
              </a:rPr>
              <a:t>(!)</a:t>
            </a:r>
            <a:r>
              <a:rPr lang="hu-HU" sz="2400" b="1">
                <a:latin typeface="Calibri" pitchFamily="34" charset="0"/>
              </a:rPr>
              <a:t> felügyelő bizottsági tag feleségével, Márokné Szatmári Ilonával együtt</a:t>
            </a:r>
            <a:endParaRPr lang="hu-HU" sz="1600" b="1">
              <a:latin typeface="Calibri" pitchFamily="34" charset="0"/>
            </a:endParaRPr>
          </a:p>
        </p:txBody>
      </p:sp>
      <p:sp>
        <p:nvSpPr>
          <p:cNvPr id="17" name="Szövegdoboz 16"/>
          <p:cNvSpPr txBox="1">
            <a:spLocks noChangeArrowheads="1"/>
          </p:cNvSpPr>
          <p:nvPr/>
        </p:nvSpPr>
        <p:spPr bwMode="auto">
          <a:xfrm>
            <a:off x="467544" y="4869160"/>
            <a:ext cx="8352928" cy="1077218"/>
          </a:xfrm>
          <a:prstGeom prst="rect">
            <a:avLst/>
          </a:prstGeom>
          <a:noFill/>
          <a:ln w="9525">
            <a:solidFill>
              <a:srgbClr val="21652E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21652E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200" b="1" dirty="0">
                <a:ln>
                  <a:solidFill>
                    <a:srgbClr val="21652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ÉPPEN EZEN A NAPON </a:t>
            </a:r>
            <a:r>
              <a:rPr lang="hu-HU" sz="3200" b="1" dirty="0">
                <a:ln>
                  <a:solidFill>
                    <a:srgbClr val="21652E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született az első döntés a </a:t>
            </a:r>
            <a:r>
              <a:rPr lang="hu-HU" sz="3200" b="1" dirty="0" err="1">
                <a:ln>
                  <a:solidFill>
                    <a:srgbClr val="21652E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kishantosi</a:t>
            </a:r>
            <a:r>
              <a:rPr lang="hu-HU" sz="3200" b="1" dirty="0">
                <a:ln>
                  <a:solidFill>
                    <a:srgbClr val="21652E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földekről…</a:t>
            </a:r>
            <a:endParaRPr lang="hu-HU" sz="2000" b="1" dirty="0">
              <a:ln>
                <a:solidFill>
                  <a:srgbClr val="21652E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Kép 5" descr="kishantos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363" y="360363"/>
            <a:ext cx="428625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Kép 3" descr="kishantos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0575" y="360363"/>
            <a:ext cx="19415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Szövegdoboz 11"/>
          <p:cNvSpPr txBox="1">
            <a:spLocks noChangeArrowheads="1"/>
          </p:cNvSpPr>
          <p:nvPr/>
        </p:nvSpPr>
        <p:spPr bwMode="auto">
          <a:xfrm>
            <a:off x="3708400" y="396875"/>
            <a:ext cx="13684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700" b="1">
                <a:latin typeface="Calibri" pitchFamily="34" charset="0"/>
              </a:rPr>
              <a:t>Hantos HU21-10249</a:t>
            </a:r>
          </a:p>
          <a:p>
            <a:r>
              <a:rPr lang="hu-HU" sz="700" b="1">
                <a:latin typeface="Calibri" pitchFamily="34" charset="0"/>
              </a:rPr>
              <a:t>40,4535ha, 1160,41AK</a:t>
            </a:r>
          </a:p>
          <a:p>
            <a:r>
              <a:rPr lang="hu-HU" sz="700" b="1">
                <a:latin typeface="Calibri" pitchFamily="34" charset="0"/>
              </a:rPr>
              <a:t>2013. 03.25.</a:t>
            </a:r>
          </a:p>
          <a:p>
            <a:r>
              <a:rPr lang="hu-HU" sz="100">
                <a:latin typeface="Calibri" pitchFamily="34" charset="0"/>
              </a:rPr>
              <a:t> </a:t>
            </a:r>
          </a:p>
          <a:p>
            <a:r>
              <a:rPr lang="hu-HU" sz="1000" b="1">
                <a:latin typeface="Calibri" pitchFamily="34" charset="0"/>
              </a:rPr>
              <a:t>Bodoki György</a:t>
            </a:r>
          </a:p>
          <a:p>
            <a:r>
              <a:rPr lang="hu-HU" sz="700" b="1">
                <a:latin typeface="Calibri" pitchFamily="34" charset="0"/>
              </a:rPr>
              <a:t>7000 Sárbogárd, Tinódy út 52.</a:t>
            </a:r>
          </a:p>
          <a:p>
            <a:r>
              <a:rPr lang="hu-HU" sz="700" b="1">
                <a:latin typeface="Calibri" pitchFamily="34" charset="0"/>
              </a:rPr>
              <a:t>17,5 km</a:t>
            </a:r>
          </a:p>
        </p:txBody>
      </p:sp>
      <p:pic>
        <p:nvPicPr>
          <p:cNvPr id="7" name="Kép 6" descr="kishantos5.eps"/>
          <p:cNvPicPr preferRelativeResize="0"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69600" y="1123200"/>
            <a:ext cx="1637765" cy="1973995"/>
          </a:xfrm>
          <a:prstGeom prst="rect">
            <a:avLst/>
          </a:prstGeom>
        </p:spPr>
      </p:pic>
      <p:sp>
        <p:nvSpPr>
          <p:cNvPr id="23558" name="Szövegdoboz 13"/>
          <p:cNvSpPr txBox="1">
            <a:spLocks noChangeArrowheads="1"/>
          </p:cNvSpPr>
          <p:nvPr/>
        </p:nvSpPr>
        <p:spPr bwMode="auto">
          <a:xfrm>
            <a:off x="5435600" y="1557338"/>
            <a:ext cx="1296988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 b="1">
                <a:latin typeface="Calibri" pitchFamily="34" charset="0"/>
              </a:rPr>
              <a:t>Hantos HU21-10248</a:t>
            </a:r>
          </a:p>
          <a:p>
            <a:r>
              <a:rPr lang="hu-HU" sz="900" b="1">
                <a:latin typeface="Calibri" pitchFamily="34" charset="0"/>
              </a:rPr>
              <a:t>68,2860ha , 1421,73AK</a:t>
            </a:r>
          </a:p>
          <a:p>
            <a:r>
              <a:rPr lang="hu-HU" sz="900" b="1">
                <a:latin typeface="Calibri" pitchFamily="34" charset="0"/>
              </a:rPr>
              <a:t>2013. 03.25.</a:t>
            </a:r>
          </a:p>
          <a:p>
            <a:endParaRPr lang="hu-HU" sz="900">
              <a:latin typeface="Calibri" pitchFamily="34" charset="0"/>
            </a:endParaRPr>
          </a:p>
          <a:p>
            <a:r>
              <a:rPr lang="hu-HU" sz="1200" b="1">
                <a:latin typeface="Calibri" pitchFamily="34" charset="0"/>
              </a:rPr>
              <a:t>Barabás János</a:t>
            </a:r>
          </a:p>
          <a:p>
            <a:r>
              <a:rPr lang="hu-HU" sz="900" b="1">
                <a:latin typeface="Calibri" pitchFamily="34" charset="0"/>
              </a:rPr>
              <a:t>8126 Sárszentágota,</a:t>
            </a:r>
          </a:p>
          <a:p>
            <a:r>
              <a:rPr lang="hu-HU" sz="900" b="1">
                <a:latin typeface="Calibri" pitchFamily="34" charset="0"/>
              </a:rPr>
              <a:t> Szabadság tér 5.</a:t>
            </a:r>
          </a:p>
          <a:p>
            <a:r>
              <a:rPr lang="hu-HU" sz="900" b="1">
                <a:latin typeface="Calibri" pitchFamily="34" charset="0"/>
              </a:rPr>
              <a:t>24,3 km</a:t>
            </a:r>
          </a:p>
        </p:txBody>
      </p:sp>
      <p:pic>
        <p:nvPicPr>
          <p:cNvPr id="9" name="Kép 8" descr="szonyegi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2000" y="3060000"/>
            <a:ext cx="1360000" cy="1651428"/>
          </a:xfrm>
          <a:prstGeom prst="rect">
            <a:avLst/>
          </a:prstGeom>
        </p:spPr>
      </p:pic>
      <p:sp>
        <p:nvSpPr>
          <p:cNvPr id="23560" name="Szövegdoboz 14"/>
          <p:cNvSpPr txBox="1">
            <a:spLocks noChangeArrowheads="1"/>
          </p:cNvSpPr>
          <p:nvPr/>
        </p:nvSpPr>
        <p:spPr bwMode="auto">
          <a:xfrm>
            <a:off x="3924300" y="3284538"/>
            <a:ext cx="12954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 b="1">
                <a:latin typeface="Calibri" pitchFamily="34" charset="0"/>
              </a:rPr>
              <a:t>Hantos HU21-10245</a:t>
            </a:r>
          </a:p>
          <a:p>
            <a:r>
              <a:rPr lang="hu-HU" sz="900" b="1">
                <a:latin typeface="Calibri" pitchFamily="34" charset="0"/>
              </a:rPr>
              <a:t>50,3453ha , 1560,70AK</a:t>
            </a:r>
          </a:p>
          <a:p>
            <a:r>
              <a:rPr lang="hu-HU" sz="900" b="1">
                <a:latin typeface="Calibri" pitchFamily="34" charset="0"/>
              </a:rPr>
              <a:t>2013. 03.25.</a:t>
            </a:r>
          </a:p>
          <a:p>
            <a:endParaRPr lang="hu-HU" sz="900">
              <a:latin typeface="Calibri" pitchFamily="34" charset="0"/>
            </a:endParaRPr>
          </a:p>
          <a:p>
            <a:r>
              <a:rPr lang="hu-HU" sz="1200" b="1">
                <a:latin typeface="Calibri" pitchFamily="34" charset="0"/>
              </a:rPr>
              <a:t>Szőnyegi Tamás</a:t>
            </a:r>
          </a:p>
          <a:p>
            <a:r>
              <a:rPr lang="hu-HU" sz="900" b="1">
                <a:latin typeface="Calibri" pitchFamily="34" charset="0"/>
              </a:rPr>
              <a:t>7000 Sárbogárd,</a:t>
            </a:r>
          </a:p>
          <a:p>
            <a:r>
              <a:rPr lang="hu-HU" sz="900" b="1">
                <a:latin typeface="Calibri" pitchFamily="34" charset="0"/>
              </a:rPr>
              <a:t> Köztársaság út 18.</a:t>
            </a:r>
          </a:p>
          <a:p>
            <a:r>
              <a:rPr lang="hu-HU" sz="900" b="1">
                <a:latin typeface="Calibri" pitchFamily="34" charset="0"/>
              </a:rPr>
              <a:t>17,6 km</a:t>
            </a:r>
          </a:p>
        </p:txBody>
      </p:sp>
      <p:pic>
        <p:nvPicPr>
          <p:cNvPr id="10" name="Kép 9" descr="kishantos3.eps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94400" y="1116000"/>
            <a:ext cx="2385397" cy="2050794"/>
          </a:xfrm>
          <a:prstGeom prst="rect">
            <a:avLst/>
          </a:prstGeom>
        </p:spPr>
      </p:pic>
      <p:sp>
        <p:nvSpPr>
          <p:cNvPr id="23562" name="Szövegdoboz 15"/>
          <p:cNvSpPr txBox="1">
            <a:spLocks noChangeArrowheads="1"/>
          </p:cNvSpPr>
          <p:nvPr/>
        </p:nvSpPr>
        <p:spPr bwMode="auto">
          <a:xfrm>
            <a:off x="3203575" y="1484313"/>
            <a:ext cx="18732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 b="1">
                <a:latin typeface="Calibri" pitchFamily="34" charset="0"/>
              </a:rPr>
              <a:t>Hantos HU21-10247</a:t>
            </a:r>
          </a:p>
          <a:p>
            <a:r>
              <a:rPr lang="hu-HU" sz="900" b="1">
                <a:latin typeface="Calibri" pitchFamily="34" charset="0"/>
              </a:rPr>
              <a:t>87,3895ha, 2598,63AK</a:t>
            </a:r>
          </a:p>
          <a:p>
            <a:r>
              <a:rPr lang="hu-HU" sz="900" b="1">
                <a:latin typeface="Calibri" pitchFamily="34" charset="0"/>
              </a:rPr>
              <a:t>2013. 03.25.</a:t>
            </a:r>
          </a:p>
          <a:p>
            <a:endParaRPr lang="hu-HU" sz="900">
              <a:latin typeface="Calibri" pitchFamily="34" charset="0"/>
            </a:endParaRPr>
          </a:p>
          <a:p>
            <a:r>
              <a:rPr lang="hu-HU" sz="1400" b="1">
                <a:latin typeface="Calibri" pitchFamily="34" charset="0"/>
              </a:rPr>
              <a:t>Simon-Hornok Réka</a:t>
            </a:r>
          </a:p>
          <a:p>
            <a:r>
              <a:rPr lang="hu-HU" sz="900" b="1">
                <a:latin typeface="Calibri" pitchFamily="34" charset="0"/>
              </a:rPr>
              <a:t>2421 Nagyvenyim, Földvári út  47.</a:t>
            </a:r>
          </a:p>
          <a:p>
            <a:r>
              <a:rPr lang="hu-HU" sz="900" b="1">
                <a:latin typeface="Calibri" pitchFamily="34" charset="0"/>
              </a:rPr>
              <a:t>15,4 km</a:t>
            </a:r>
          </a:p>
        </p:txBody>
      </p:sp>
      <p:pic>
        <p:nvPicPr>
          <p:cNvPr id="8" name="Kép 7" descr="marokcsaba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37200" y="3006000"/>
            <a:ext cx="1608254" cy="1716191"/>
          </a:xfrm>
          <a:prstGeom prst="rect">
            <a:avLst/>
          </a:prstGeom>
          <a:noFill/>
        </p:spPr>
      </p:pic>
      <p:sp>
        <p:nvSpPr>
          <p:cNvPr id="23564" name="Szövegdoboz 16"/>
          <p:cNvSpPr txBox="1">
            <a:spLocks noChangeArrowheads="1"/>
          </p:cNvSpPr>
          <p:nvPr/>
        </p:nvSpPr>
        <p:spPr bwMode="auto">
          <a:xfrm>
            <a:off x="5219700" y="3213100"/>
            <a:ext cx="143986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 b="1">
                <a:latin typeface="Calibri" pitchFamily="34" charset="0"/>
              </a:rPr>
              <a:t>Hantos HU21-10246</a:t>
            </a:r>
          </a:p>
          <a:p>
            <a:r>
              <a:rPr lang="hu-HU" sz="1000" b="1">
                <a:latin typeface="Calibri" pitchFamily="34" charset="0"/>
              </a:rPr>
              <a:t>53,9571ha, 1431,01AK</a:t>
            </a:r>
          </a:p>
          <a:p>
            <a:r>
              <a:rPr lang="hu-HU" sz="1000" b="1">
                <a:latin typeface="Calibri" pitchFamily="34" charset="0"/>
              </a:rPr>
              <a:t>2013. 03.25.</a:t>
            </a:r>
          </a:p>
          <a:p>
            <a:endParaRPr lang="hu-HU" sz="1000">
              <a:latin typeface="Calibri" pitchFamily="34" charset="0"/>
            </a:endParaRPr>
          </a:p>
          <a:p>
            <a:r>
              <a:rPr lang="hu-HU" sz="1200" b="1">
                <a:latin typeface="Calibri" pitchFamily="34" charset="0"/>
              </a:rPr>
              <a:t>Márok Csaba</a:t>
            </a:r>
          </a:p>
          <a:p>
            <a:r>
              <a:rPr lang="hu-HU" sz="1000" b="1">
                <a:latin typeface="Calibri" pitchFamily="34" charset="0"/>
              </a:rPr>
              <a:t>2422 Mezőfalva,</a:t>
            </a:r>
          </a:p>
          <a:p>
            <a:r>
              <a:rPr lang="hu-HU" sz="1000" b="1">
                <a:latin typeface="Calibri" pitchFamily="34" charset="0"/>
              </a:rPr>
              <a:t>Zrínyi út 7.</a:t>
            </a:r>
          </a:p>
          <a:p>
            <a:r>
              <a:rPr lang="hu-HU" sz="1000" b="1">
                <a:latin typeface="Calibri" pitchFamily="34" charset="0"/>
              </a:rPr>
              <a:t>7,9 km</a:t>
            </a:r>
          </a:p>
        </p:txBody>
      </p:sp>
      <p:pic>
        <p:nvPicPr>
          <p:cNvPr id="11" name="Kép 10" descr="lakatoshuba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91113" y="4691063"/>
            <a:ext cx="1589087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/>
          <p:cNvSpPr txBox="1">
            <a:spLocks noChangeArrowheads="1"/>
          </p:cNvSpPr>
          <p:nvPr/>
        </p:nvSpPr>
        <p:spPr bwMode="auto">
          <a:xfrm>
            <a:off x="5724525" y="3716338"/>
            <a:ext cx="2160588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>
                <a:latin typeface="Calibri" pitchFamily="34" charset="0"/>
              </a:rPr>
              <a:t>Hantos HU21-10240</a:t>
            </a:r>
          </a:p>
          <a:p>
            <a:r>
              <a:rPr lang="hu-HU" sz="1600" b="1">
                <a:latin typeface="Calibri" pitchFamily="34" charset="0"/>
              </a:rPr>
              <a:t>52,7937ha, 1119,62AK</a:t>
            </a:r>
          </a:p>
          <a:p>
            <a:r>
              <a:rPr lang="hu-HU" sz="1600" b="1">
                <a:latin typeface="Calibri" pitchFamily="34" charset="0"/>
              </a:rPr>
              <a:t>2013. 03.25.</a:t>
            </a:r>
          </a:p>
          <a:p>
            <a:endParaRPr lang="hu-HU" sz="1600">
              <a:latin typeface="Calibri" pitchFamily="34" charset="0"/>
            </a:endParaRPr>
          </a:p>
          <a:p>
            <a:r>
              <a:rPr lang="hu-HU" sz="2400" b="1">
                <a:latin typeface="Calibri" pitchFamily="34" charset="0"/>
              </a:rPr>
              <a:t>Lakatos Huba</a:t>
            </a:r>
          </a:p>
          <a:p>
            <a:r>
              <a:rPr lang="hu-HU" sz="1600" b="1">
                <a:latin typeface="Calibri" pitchFamily="34" charset="0"/>
              </a:rPr>
              <a:t>2434 Hantos,</a:t>
            </a:r>
          </a:p>
          <a:p>
            <a:r>
              <a:rPr lang="hu-HU" sz="1600" b="1">
                <a:latin typeface="Calibri" pitchFamily="34" charset="0"/>
              </a:rPr>
              <a:t>Hantos telep 80.</a:t>
            </a:r>
          </a:p>
          <a:p>
            <a:r>
              <a:rPr lang="hu-HU" sz="1600" b="1">
                <a:latin typeface="Calibri" pitchFamily="34" charset="0"/>
              </a:rPr>
              <a:t>5,9 km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3461E-6 L 0.08472 -0.102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3461E-6 L 0.08472 -0.10224 " pathEditMode="relative" rAng="0" ptsTypes="AA">
                                      <p:cBhvr>
                                        <p:cTn id="20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5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/>
          <p:nvPr/>
        </p:nvCxnSpPr>
        <p:spPr>
          <a:xfrm>
            <a:off x="539750" y="1268413"/>
            <a:ext cx="8424863" cy="0"/>
          </a:xfrm>
          <a:prstGeom prst="line">
            <a:avLst/>
          </a:prstGeom>
          <a:ln w="38100"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5436096" y="548680"/>
            <a:ext cx="352839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400" b="1" dirty="0">
                <a:ln w="6350">
                  <a:solidFill>
                    <a:srgbClr val="0033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Lakatos Huba</a:t>
            </a:r>
          </a:p>
        </p:txBody>
      </p:sp>
      <p:sp>
        <p:nvSpPr>
          <p:cNvPr id="24580" name="Téglalap 3"/>
          <p:cNvSpPr>
            <a:spLocks noChangeArrowheads="1"/>
          </p:cNvSpPr>
          <p:nvPr/>
        </p:nvSpPr>
        <p:spPr bwMode="auto">
          <a:xfrm>
            <a:off x="1857375" y="1285875"/>
            <a:ext cx="5500688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Arial Black" pitchFamily="34" charset="0"/>
              </a:rPr>
              <a:t/>
            </a:r>
            <a:br>
              <a:rPr lang="hu-HU" sz="2400">
                <a:latin typeface="Arial Black" pitchFamily="34" charset="0"/>
              </a:rPr>
            </a:br>
            <a:r>
              <a:rPr lang="hu-HU" sz="2400">
                <a:solidFill>
                  <a:schemeClr val="bg1"/>
                </a:solidFill>
                <a:latin typeface="Arial Black" pitchFamily="34" charset="0"/>
              </a:rPr>
              <a:t>TULAJDONOSA A GLH KFT-NEK</a:t>
            </a:r>
            <a:br>
              <a:rPr lang="hu-HU" sz="2400">
                <a:solidFill>
                  <a:schemeClr val="bg1"/>
                </a:solidFill>
                <a:latin typeface="Arial Black" pitchFamily="34" charset="0"/>
              </a:rPr>
            </a:br>
            <a:r>
              <a:rPr lang="hu-HU" sz="2400">
                <a:solidFill>
                  <a:schemeClr val="bg1"/>
                </a:solidFill>
              </a:rPr>
              <a:t>Cg. 01-09-959901</a:t>
            </a:r>
            <a:r>
              <a:rPr lang="hu-HU" sz="240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hu-HU" sz="2400">
                <a:solidFill>
                  <a:schemeClr val="bg1"/>
                </a:solidFill>
                <a:latin typeface="Arial Black" pitchFamily="34" charset="0"/>
              </a:rPr>
            </a:br>
            <a:r>
              <a:rPr lang="hu-HU" sz="240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hu-HU" sz="2400">
                <a:solidFill>
                  <a:schemeClr val="bg1"/>
                </a:solidFill>
                <a:latin typeface="Arial Black" pitchFamily="34" charset="0"/>
              </a:rPr>
            </a:br>
            <a:r>
              <a:rPr lang="hu-HU" sz="2400">
                <a:solidFill>
                  <a:schemeClr val="bg1"/>
                </a:solidFill>
                <a:latin typeface="Arial Black" pitchFamily="34" charset="0"/>
              </a:rPr>
              <a:t>Székhely: </a:t>
            </a:r>
            <a:r>
              <a:rPr lang="hu-HU" sz="2400">
                <a:solidFill>
                  <a:srgbClr val="FF0000"/>
                </a:solidFill>
                <a:latin typeface="Arial Black" pitchFamily="34" charset="0"/>
              </a:rPr>
              <a:t>Budapest</a:t>
            </a:r>
            <a:r>
              <a:rPr lang="hu-HU" sz="240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hu-HU" sz="2400">
                <a:solidFill>
                  <a:schemeClr val="bg1"/>
                </a:solidFill>
                <a:latin typeface="Arial Black" pitchFamily="34" charset="0"/>
              </a:rPr>
            </a:br>
            <a:r>
              <a:rPr lang="hu-HU" sz="2400">
                <a:solidFill>
                  <a:schemeClr val="bg1"/>
                </a:solidFill>
                <a:latin typeface="Arial Black" pitchFamily="34" charset="0"/>
              </a:rPr>
              <a:t>Fióktelep: </a:t>
            </a:r>
            <a:r>
              <a:rPr lang="hu-HU" sz="2400">
                <a:solidFill>
                  <a:srgbClr val="FF0000"/>
                </a:solidFill>
                <a:latin typeface="Arial Black" pitchFamily="34" charset="0"/>
              </a:rPr>
              <a:t>Iszkaszentgyörgy</a:t>
            </a:r>
            <a:r>
              <a:rPr lang="hu-HU" sz="240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hu-HU" sz="2400">
                <a:solidFill>
                  <a:schemeClr val="bg1"/>
                </a:solidFill>
                <a:latin typeface="Arial Black" pitchFamily="34" charset="0"/>
              </a:rPr>
            </a:br>
            <a:r>
              <a:rPr lang="hu-HU" sz="2400">
                <a:solidFill>
                  <a:schemeClr val="bg1"/>
                </a:solidFill>
                <a:latin typeface="Arial Black" pitchFamily="34" charset="0"/>
              </a:rPr>
              <a:t>Fő tevékenység: vegyes termékkörű nagykereskedelem, </a:t>
            </a:r>
            <a:r>
              <a:rPr lang="hu-HU" sz="2400">
                <a:solidFill>
                  <a:srgbClr val="FF0000"/>
                </a:solidFill>
                <a:latin typeface="Arial Black" pitchFamily="34" charset="0"/>
              </a:rPr>
              <a:t>textil, ruházat, lábbeli…</a:t>
            </a:r>
            <a:r>
              <a:rPr lang="hu-HU"/>
              <a:t/>
            </a:r>
            <a:br>
              <a:rPr lang="hu-HU"/>
            </a:b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857250"/>
            <a:ext cx="8229600" cy="3857625"/>
          </a:xfrm>
        </p:spPr>
        <p:txBody>
          <a:bodyPr/>
          <a:lstStyle/>
          <a:p>
            <a:r>
              <a:rPr lang="hu-HU" sz="4000" smtClean="0">
                <a:solidFill>
                  <a:schemeClr val="bg1"/>
                </a:solidFill>
                <a:latin typeface="Arial Black" pitchFamily="34" charset="0"/>
              </a:rPr>
              <a:t>LAKATOS HUBA</a:t>
            </a:r>
            <a:br>
              <a:rPr lang="hu-HU" sz="400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hu-HU" sz="200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hu-HU" sz="200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hu-HU" sz="2400" smtClean="0">
                <a:solidFill>
                  <a:schemeClr val="bg1"/>
                </a:solidFill>
                <a:latin typeface="Arial Black" pitchFamily="34" charset="0"/>
              </a:rPr>
              <a:t>TULAJDONOS ÉS ÜGYVEZETŐ A HUNYADI ÉS TÁRSA KFT-BEN (</a:t>
            </a:r>
            <a:r>
              <a:rPr lang="hu-HU" sz="2400" smtClean="0">
                <a:solidFill>
                  <a:schemeClr val="bg1"/>
                </a:solidFill>
                <a:latin typeface="Arial" charset="0"/>
                <a:cs typeface="Arial" charset="0"/>
              </a:rPr>
              <a:t>Cg 07-09-002764</a:t>
            </a:r>
            <a:r>
              <a:rPr lang="hu-HU" sz="2400" smtClean="0">
                <a:solidFill>
                  <a:schemeClr val="bg1"/>
                </a:solidFill>
                <a:latin typeface="Arial Black" pitchFamily="34" charset="0"/>
              </a:rPr>
              <a:t>), </a:t>
            </a:r>
            <a:br>
              <a:rPr lang="hu-HU" sz="240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hu-HU" sz="240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hu-HU" sz="240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hu-HU" sz="2400" smtClean="0">
                <a:solidFill>
                  <a:schemeClr val="bg1"/>
                </a:solidFill>
                <a:latin typeface="Arial Black" pitchFamily="34" charset="0"/>
              </a:rPr>
              <a:t>mely szintén tulajdonosa az előző cégnek.</a:t>
            </a:r>
            <a:br>
              <a:rPr lang="hu-HU" sz="240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hu-HU" sz="2400" smtClean="0">
                <a:solidFill>
                  <a:schemeClr val="bg1"/>
                </a:solidFill>
                <a:latin typeface="Arial Black" pitchFamily="34" charset="0"/>
              </a:rPr>
              <a:t>Székhely: </a:t>
            </a:r>
            <a:r>
              <a:rPr lang="hu-HU" sz="2400" smtClean="0">
                <a:solidFill>
                  <a:srgbClr val="FF0000"/>
                </a:solidFill>
                <a:latin typeface="Arial Black" pitchFamily="34" charset="0"/>
              </a:rPr>
              <a:t>Iszkaszentgyörgy</a:t>
            </a:r>
            <a:r>
              <a:rPr lang="hu-HU" sz="240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hu-HU" sz="240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hu-HU" sz="2400" smtClean="0">
                <a:solidFill>
                  <a:schemeClr val="bg1"/>
                </a:solidFill>
                <a:latin typeface="Arial Black" pitchFamily="34" charset="0"/>
              </a:rPr>
              <a:t>Főtevékenység: vagyonkezelés (holding), textil, </a:t>
            </a:r>
            <a:r>
              <a:rPr lang="hu-HU" sz="2400" smtClean="0">
                <a:solidFill>
                  <a:srgbClr val="FF0000"/>
                </a:solidFill>
                <a:latin typeface="Arial Black" pitchFamily="34" charset="0"/>
              </a:rPr>
              <a:t>ruházat, lábbeli…</a:t>
            </a:r>
            <a:r>
              <a:rPr lang="hu-HU" sz="240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hu-HU" sz="240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hu-HU" sz="240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hu-HU" sz="240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hu-HU" sz="2400" i="1" smtClean="0">
                <a:solidFill>
                  <a:schemeClr val="bg1"/>
                </a:solidFill>
                <a:latin typeface="Arial Black" pitchFamily="34" charset="0"/>
              </a:rPr>
              <a:t>Az egyetlen hantosi  pályázó</a:t>
            </a:r>
            <a:br>
              <a:rPr lang="hu-HU" sz="2400" i="1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hu-HU" sz="2400" i="1" smtClean="0">
                <a:solidFill>
                  <a:schemeClr val="bg1"/>
                </a:solidFill>
                <a:latin typeface="Arial Black" pitchFamily="34" charset="0"/>
              </a:rPr>
              <a:t>A HANTOSTÓL LEGTÁVOLABB ESŐ FÖLDET NYERTE EL…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Kép 5" descr="kishantos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363" y="360363"/>
            <a:ext cx="428625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Kép 3" descr="kishantos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0575" y="360363"/>
            <a:ext cx="19415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Szövegdoboz 11"/>
          <p:cNvSpPr txBox="1">
            <a:spLocks noChangeArrowheads="1"/>
          </p:cNvSpPr>
          <p:nvPr/>
        </p:nvSpPr>
        <p:spPr bwMode="auto">
          <a:xfrm>
            <a:off x="3708400" y="396875"/>
            <a:ext cx="13684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700" b="1">
                <a:latin typeface="Calibri" pitchFamily="34" charset="0"/>
              </a:rPr>
              <a:t>Hantos HU21-10249</a:t>
            </a:r>
          </a:p>
          <a:p>
            <a:r>
              <a:rPr lang="hu-HU" sz="700" b="1">
                <a:latin typeface="Calibri" pitchFamily="34" charset="0"/>
              </a:rPr>
              <a:t>40,4535ha, 1160,41AK</a:t>
            </a:r>
          </a:p>
          <a:p>
            <a:r>
              <a:rPr lang="hu-HU" sz="700" b="1">
                <a:latin typeface="Calibri" pitchFamily="34" charset="0"/>
              </a:rPr>
              <a:t>2013. 03.25.</a:t>
            </a:r>
          </a:p>
          <a:p>
            <a:r>
              <a:rPr lang="hu-HU" sz="100">
                <a:latin typeface="Calibri" pitchFamily="34" charset="0"/>
              </a:rPr>
              <a:t> </a:t>
            </a:r>
          </a:p>
          <a:p>
            <a:r>
              <a:rPr lang="hu-HU" sz="1000" b="1">
                <a:latin typeface="Calibri" pitchFamily="34" charset="0"/>
              </a:rPr>
              <a:t>Bodoki György</a:t>
            </a:r>
          </a:p>
          <a:p>
            <a:r>
              <a:rPr lang="hu-HU" sz="700" b="1">
                <a:latin typeface="Calibri" pitchFamily="34" charset="0"/>
              </a:rPr>
              <a:t>7000 Sárbogárd, Tinódy út 52.</a:t>
            </a:r>
          </a:p>
          <a:p>
            <a:r>
              <a:rPr lang="hu-HU" sz="700" b="1">
                <a:latin typeface="Calibri" pitchFamily="34" charset="0"/>
              </a:rPr>
              <a:t>17,5 km</a:t>
            </a:r>
          </a:p>
        </p:txBody>
      </p:sp>
      <p:pic>
        <p:nvPicPr>
          <p:cNvPr id="7" name="Kép 6" descr="kishantos5.eps"/>
          <p:cNvPicPr preferRelativeResize="0"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69600" y="1123200"/>
            <a:ext cx="1637765" cy="1973995"/>
          </a:xfrm>
          <a:prstGeom prst="rect">
            <a:avLst/>
          </a:prstGeom>
        </p:spPr>
      </p:pic>
      <p:sp>
        <p:nvSpPr>
          <p:cNvPr id="26630" name="Szövegdoboz 13"/>
          <p:cNvSpPr txBox="1">
            <a:spLocks noChangeArrowheads="1"/>
          </p:cNvSpPr>
          <p:nvPr/>
        </p:nvSpPr>
        <p:spPr bwMode="auto">
          <a:xfrm>
            <a:off x="5435600" y="1557338"/>
            <a:ext cx="1296988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 b="1">
                <a:latin typeface="Calibri" pitchFamily="34" charset="0"/>
              </a:rPr>
              <a:t>Hantos HU21-10248</a:t>
            </a:r>
          </a:p>
          <a:p>
            <a:r>
              <a:rPr lang="hu-HU" sz="900" b="1">
                <a:latin typeface="Calibri" pitchFamily="34" charset="0"/>
              </a:rPr>
              <a:t>68,2860ha , 1421,73AK</a:t>
            </a:r>
          </a:p>
          <a:p>
            <a:r>
              <a:rPr lang="hu-HU" sz="900" b="1">
                <a:latin typeface="Calibri" pitchFamily="34" charset="0"/>
              </a:rPr>
              <a:t>2013. 03.25.</a:t>
            </a:r>
          </a:p>
          <a:p>
            <a:endParaRPr lang="hu-HU" sz="900">
              <a:latin typeface="Calibri" pitchFamily="34" charset="0"/>
            </a:endParaRPr>
          </a:p>
          <a:p>
            <a:r>
              <a:rPr lang="hu-HU" sz="1200" b="1">
                <a:latin typeface="Calibri" pitchFamily="34" charset="0"/>
              </a:rPr>
              <a:t>Barabás János</a:t>
            </a:r>
          </a:p>
          <a:p>
            <a:r>
              <a:rPr lang="hu-HU" sz="900" b="1">
                <a:latin typeface="Calibri" pitchFamily="34" charset="0"/>
              </a:rPr>
              <a:t>8126 Sárszentágota,</a:t>
            </a:r>
          </a:p>
          <a:p>
            <a:r>
              <a:rPr lang="hu-HU" sz="900" b="1">
                <a:latin typeface="Calibri" pitchFamily="34" charset="0"/>
              </a:rPr>
              <a:t> Szabadság tér 5.</a:t>
            </a:r>
          </a:p>
          <a:p>
            <a:r>
              <a:rPr lang="hu-HU" sz="900" b="1">
                <a:latin typeface="Calibri" pitchFamily="34" charset="0"/>
              </a:rPr>
              <a:t>24,3 km</a:t>
            </a:r>
          </a:p>
        </p:txBody>
      </p:sp>
      <p:pic>
        <p:nvPicPr>
          <p:cNvPr id="9" name="Kép 8" descr="szonyegi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2000" y="3060000"/>
            <a:ext cx="1360000" cy="1651428"/>
          </a:xfrm>
          <a:prstGeom prst="rect">
            <a:avLst/>
          </a:prstGeom>
        </p:spPr>
      </p:pic>
      <p:sp>
        <p:nvSpPr>
          <p:cNvPr id="26632" name="Szövegdoboz 14"/>
          <p:cNvSpPr txBox="1">
            <a:spLocks noChangeArrowheads="1"/>
          </p:cNvSpPr>
          <p:nvPr/>
        </p:nvSpPr>
        <p:spPr bwMode="auto">
          <a:xfrm>
            <a:off x="3924300" y="3284538"/>
            <a:ext cx="12954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 b="1">
                <a:latin typeface="Calibri" pitchFamily="34" charset="0"/>
              </a:rPr>
              <a:t>Hantos HU21-10245</a:t>
            </a:r>
          </a:p>
          <a:p>
            <a:r>
              <a:rPr lang="hu-HU" sz="900" b="1">
                <a:latin typeface="Calibri" pitchFamily="34" charset="0"/>
              </a:rPr>
              <a:t>50,3453ha , 1560,70AK</a:t>
            </a:r>
          </a:p>
          <a:p>
            <a:r>
              <a:rPr lang="hu-HU" sz="900" b="1">
                <a:latin typeface="Calibri" pitchFamily="34" charset="0"/>
              </a:rPr>
              <a:t>2013. 03.25.</a:t>
            </a:r>
          </a:p>
          <a:p>
            <a:endParaRPr lang="hu-HU" sz="900">
              <a:latin typeface="Calibri" pitchFamily="34" charset="0"/>
            </a:endParaRPr>
          </a:p>
          <a:p>
            <a:r>
              <a:rPr lang="hu-HU" sz="1200" b="1">
                <a:latin typeface="Calibri" pitchFamily="34" charset="0"/>
              </a:rPr>
              <a:t>Szőnyegi Tamás</a:t>
            </a:r>
          </a:p>
          <a:p>
            <a:r>
              <a:rPr lang="hu-HU" sz="900" b="1">
                <a:latin typeface="Calibri" pitchFamily="34" charset="0"/>
              </a:rPr>
              <a:t>7000 Sárbogárd,</a:t>
            </a:r>
          </a:p>
          <a:p>
            <a:r>
              <a:rPr lang="hu-HU" sz="900" b="1">
                <a:latin typeface="Calibri" pitchFamily="34" charset="0"/>
              </a:rPr>
              <a:t> Köztársaság út 18.</a:t>
            </a:r>
          </a:p>
          <a:p>
            <a:r>
              <a:rPr lang="hu-HU" sz="900" b="1">
                <a:latin typeface="Calibri" pitchFamily="34" charset="0"/>
              </a:rPr>
              <a:t>17,6 km</a:t>
            </a:r>
          </a:p>
        </p:txBody>
      </p:sp>
      <p:pic>
        <p:nvPicPr>
          <p:cNvPr id="10" name="Kép 9" descr="kishantos3.eps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94400" y="1116000"/>
            <a:ext cx="2385397" cy="2050794"/>
          </a:xfrm>
          <a:prstGeom prst="rect">
            <a:avLst/>
          </a:prstGeom>
        </p:spPr>
      </p:pic>
      <p:sp>
        <p:nvSpPr>
          <p:cNvPr id="26634" name="Szövegdoboz 15"/>
          <p:cNvSpPr txBox="1">
            <a:spLocks noChangeArrowheads="1"/>
          </p:cNvSpPr>
          <p:nvPr/>
        </p:nvSpPr>
        <p:spPr bwMode="auto">
          <a:xfrm>
            <a:off x="3203575" y="1484313"/>
            <a:ext cx="18732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 b="1">
                <a:latin typeface="Calibri" pitchFamily="34" charset="0"/>
              </a:rPr>
              <a:t>Hantos HU21-10247</a:t>
            </a:r>
          </a:p>
          <a:p>
            <a:r>
              <a:rPr lang="hu-HU" sz="900" b="1">
                <a:latin typeface="Calibri" pitchFamily="34" charset="0"/>
              </a:rPr>
              <a:t>87,3895ha, 2598,63AK</a:t>
            </a:r>
          </a:p>
          <a:p>
            <a:r>
              <a:rPr lang="hu-HU" sz="900" b="1">
                <a:latin typeface="Calibri" pitchFamily="34" charset="0"/>
              </a:rPr>
              <a:t>2013. 03.25.</a:t>
            </a:r>
          </a:p>
          <a:p>
            <a:endParaRPr lang="hu-HU" sz="900">
              <a:latin typeface="Calibri" pitchFamily="34" charset="0"/>
            </a:endParaRPr>
          </a:p>
          <a:p>
            <a:r>
              <a:rPr lang="hu-HU" sz="1400" b="1">
                <a:latin typeface="Calibri" pitchFamily="34" charset="0"/>
              </a:rPr>
              <a:t>Simon-Hornok Réka</a:t>
            </a:r>
          </a:p>
          <a:p>
            <a:r>
              <a:rPr lang="hu-HU" sz="900" b="1">
                <a:latin typeface="Calibri" pitchFamily="34" charset="0"/>
              </a:rPr>
              <a:t>2421 Nagyvenyim, Földvári út  47.</a:t>
            </a:r>
          </a:p>
          <a:p>
            <a:r>
              <a:rPr lang="hu-HU" sz="900" b="1">
                <a:latin typeface="Calibri" pitchFamily="34" charset="0"/>
              </a:rPr>
              <a:t>15,4 km</a:t>
            </a:r>
          </a:p>
        </p:txBody>
      </p:sp>
      <p:pic>
        <p:nvPicPr>
          <p:cNvPr id="8" name="Kép 7" descr="marokcsaba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37200" y="3006000"/>
            <a:ext cx="1608254" cy="1716191"/>
          </a:xfrm>
          <a:prstGeom prst="rect">
            <a:avLst/>
          </a:prstGeom>
          <a:noFill/>
        </p:spPr>
      </p:pic>
      <p:sp>
        <p:nvSpPr>
          <p:cNvPr id="26636" name="Szövegdoboz 16"/>
          <p:cNvSpPr txBox="1">
            <a:spLocks noChangeArrowheads="1"/>
          </p:cNvSpPr>
          <p:nvPr/>
        </p:nvSpPr>
        <p:spPr bwMode="auto">
          <a:xfrm>
            <a:off x="5219700" y="3213100"/>
            <a:ext cx="143986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 b="1">
                <a:latin typeface="Calibri" pitchFamily="34" charset="0"/>
              </a:rPr>
              <a:t>Hantos HU21-10246</a:t>
            </a:r>
          </a:p>
          <a:p>
            <a:r>
              <a:rPr lang="hu-HU" sz="1000" b="1">
                <a:latin typeface="Calibri" pitchFamily="34" charset="0"/>
              </a:rPr>
              <a:t>53,9571ha, 1431,01AK</a:t>
            </a:r>
          </a:p>
          <a:p>
            <a:r>
              <a:rPr lang="hu-HU" sz="1000" b="1">
                <a:latin typeface="Calibri" pitchFamily="34" charset="0"/>
              </a:rPr>
              <a:t>2013. 03.25.</a:t>
            </a:r>
          </a:p>
          <a:p>
            <a:endParaRPr lang="hu-HU" sz="1000">
              <a:latin typeface="Calibri" pitchFamily="34" charset="0"/>
            </a:endParaRPr>
          </a:p>
          <a:p>
            <a:r>
              <a:rPr lang="hu-HU" sz="1200" b="1">
                <a:latin typeface="Calibri" pitchFamily="34" charset="0"/>
              </a:rPr>
              <a:t>Márok Csaba</a:t>
            </a:r>
          </a:p>
          <a:p>
            <a:r>
              <a:rPr lang="hu-HU" sz="1000" b="1">
                <a:latin typeface="Calibri" pitchFamily="34" charset="0"/>
              </a:rPr>
              <a:t>2422 Mezőfalva,</a:t>
            </a:r>
          </a:p>
          <a:p>
            <a:r>
              <a:rPr lang="hu-HU" sz="1000" b="1">
                <a:latin typeface="Calibri" pitchFamily="34" charset="0"/>
              </a:rPr>
              <a:t>Zrínyi út 7.</a:t>
            </a:r>
          </a:p>
          <a:p>
            <a:r>
              <a:rPr lang="hu-HU" sz="1000" b="1">
                <a:latin typeface="Calibri" pitchFamily="34" charset="0"/>
              </a:rPr>
              <a:t>7,9 km</a:t>
            </a:r>
          </a:p>
        </p:txBody>
      </p:sp>
      <p:pic>
        <p:nvPicPr>
          <p:cNvPr id="26637" name="Kép 10" descr="lakatoshuba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91113" y="4691063"/>
            <a:ext cx="1589087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Szövegdoboz 17"/>
          <p:cNvSpPr txBox="1">
            <a:spLocks noChangeArrowheads="1"/>
          </p:cNvSpPr>
          <p:nvPr/>
        </p:nvSpPr>
        <p:spPr bwMode="auto">
          <a:xfrm>
            <a:off x="5219700" y="4868863"/>
            <a:ext cx="1296988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 b="1">
                <a:latin typeface="Calibri" pitchFamily="34" charset="0"/>
              </a:rPr>
              <a:t>Hantos HU21-10240</a:t>
            </a:r>
          </a:p>
          <a:p>
            <a:r>
              <a:rPr lang="hu-HU" sz="900" b="1">
                <a:latin typeface="Calibri" pitchFamily="34" charset="0"/>
              </a:rPr>
              <a:t>52,7937ha, 1119,62AK</a:t>
            </a:r>
          </a:p>
          <a:p>
            <a:r>
              <a:rPr lang="hu-HU" sz="900" b="1">
                <a:latin typeface="Calibri" pitchFamily="34" charset="0"/>
              </a:rPr>
              <a:t>2013. 03.25.</a:t>
            </a:r>
          </a:p>
          <a:p>
            <a:endParaRPr lang="hu-HU" sz="900">
              <a:latin typeface="Calibri" pitchFamily="34" charset="0"/>
            </a:endParaRPr>
          </a:p>
          <a:p>
            <a:r>
              <a:rPr lang="hu-HU" sz="1200" b="1">
                <a:latin typeface="Calibri" pitchFamily="34" charset="0"/>
              </a:rPr>
              <a:t>Lakatos Huba</a:t>
            </a:r>
          </a:p>
          <a:p>
            <a:r>
              <a:rPr lang="hu-HU" sz="900" b="1">
                <a:latin typeface="Calibri" pitchFamily="34" charset="0"/>
              </a:rPr>
              <a:t>2434 Hantos,</a:t>
            </a:r>
          </a:p>
          <a:p>
            <a:r>
              <a:rPr lang="hu-HU" sz="900" b="1">
                <a:latin typeface="Calibri" pitchFamily="34" charset="0"/>
              </a:rPr>
              <a:t>Hantos telep 80.</a:t>
            </a:r>
          </a:p>
          <a:p>
            <a:r>
              <a:rPr lang="hu-HU" sz="900" b="1">
                <a:latin typeface="Calibri" pitchFamily="34" charset="0"/>
              </a:rPr>
              <a:t>5,9 km</a:t>
            </a:r>
          </a:p>
        </p:txBody>
      </p:sp>
      <p:pic>
        <p:nvPicPr>
          <p:cNvPr id="19" name="Kép 18" descr="szabozsolt.pn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7000"/>
          </a:blip>
          <a:stretch>
            <a:fillRect/>
          </a:stretch>
        </p:blipFill>
        <p:spPr>
          <a:xfrm>
            <a:off x="3582000" y="4669200"/>
            <a:ext cx="1586667" cy="1726984"/>
          </a:xfrm>
          <a:prstGeom prst="rect">
            <a:avLst/>
          </a:prstGeom>
        </p:spPr>
      </p:pic>
      <p:sp>
        <p:nvSpPr>
          <p:cNvPr id="13" name="Szövegdoboz 12"/>
          <p:cNvSpPr txBox="1">
            <a:spLocks noChangeArrowheads="1"/>
          </p:cNvSpPr>
          <p:nvPr/>
        </p:nvSpPr>
        <p:spPr bwMode="auto">
          <a:xfrm>
            <a:off x="2268538" y="4292600"/>
            <a:ext cx="26638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>
                <a:latin typeface="Calibri" pitchFamily="34" charset="0"/>
              </a:rPr>
              <a:t>Hantos HU21-10241</a:t>
            </a:r>
          </a:p>
          <a:p>
            <a:r>
              <a:rPr lang="hu-HU" sz="1600" b="1">
                <a:latin typeface="Calibri" pitchFamily="34" charset="0"/>
              </a:rPr>
              <a:t>52,3899ha, 1403,07AK</a:t>
            </a:r>
          </a:p>
          <a:p>
            <a:r>
              <a:rPr lang="hu-HU" sz="1600" b="1">
                <a:latin typeface="Calibri" pitchFamily="34" charset="0"/>
              </a:rPr>
              <a:t>2013. 03.25.</a:t>
            </a:r>
          </a:p>
          <a:p>
            <a:endParaRPr lang="hu-HU" sz="1600">
              <a:latin typeface="Calibri" pitchFamily="34" charset="0"/>
            </a:endParaRPr>
          </a:p>
          <a:p>
            <a:r>
              <a:rPr lang="hu-HU" sz="2400" b="1">
                <a:latin typeface="Calibri" pitchFamily="34" charset="0"/>
              </a:rPr>
              <a:t>Szabó Zsolt</a:t>
            </a:r>
          </a:p>
          <a:p>
            <a:r>
              <a:rPr lang="hu-HU" sz="1600" b="1">
                <a:latin typeface="Calibri" pitchFamily="34" charset="0"/>
              </a:rPr>
              <a:t>7000 Kislók, József Attila út 4.</a:t>
            </a:r>
          </a:p>
          <a:p>
            <a:r>
              <a:rPr lang="hu-HU" sz="1600" b="1">
                <a:latin typeface="Calibri" pitchFamily="34" charset="0"/>
              </a:rPr>
              <a:t>9,3 km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0.08871 -0.096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4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0.08871 -0.09676 " pathEditMode="relative" rAng="0" ptsTypes="AA">
                                      <p:cBhvr>
                                        <p:cTn id="25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4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/>
          <p:nvPr/>
        </p:nvCxnSpPr>
        <p:spPr>
          <a:xfrm>
            <a:off x="539750" y="1268413"/>
            <a:ext cx="8424863" cy="0"/>
          </a:xfrm>
          <a:prstGeom prst="line">
            <a:avLst/>
          </a:prstGeom>
          <a:ln w="38100"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5436096" y="548680"/>
            <a:ext cx="33843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400" b="1" dirty="0">
                <a:ln w="6350">
                  <a:solidFill>
                    <a:srgbClr val="0033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Szabó Zsolt</a:t>
            </a:r>
          </a:p>
        </p:txBody>
      </p:sp>
      <p:sp>
        <p:nvSpPr>
          <p:cNvPr id="27652" name="Téglalap 3"/>
          <p:cNvSpPr>
            <a:spLocks noChangeArrowheads="1"/>
          </p:cNvSpPr>
          <p:nvPr/>
        </p:nvSpPr>
        <p:spPr bwMode="auto">
          <a:xfrm>
            <a:off x="928688" y="1928813"/>
            <a:ext cx="7429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chemeClr val="bg1"/>
                </a:solidFill>
                <a:latin typeface="Arial Black" pitchFamily="34" charset="0"/>
              </a:rPr>
              <a:t>Az önkormányzatnál kifüggesztett hirdetményen megtévesztő, hamis cím található:</a:t>
            </a:r>
          </a:p>
          <a:p>
            <a:r>
              <a:rPr lang="hu-HU">
                <a:solidFill>
                  <a:schemeClr val="bg1"/>
                </a:solidFill>
                <a:latin typeface="Arial Black" pitchFamily="34" charset="0"/>
              </a:rPr>
              <a:t>	</a:t>
            </a:r>
          </a:p>
          <a:p>
            <a:r>
              <a:rPr lang="hu-HU">
                <a:solidFill>
                  <a:schemeClr val="bg1"/>
                </a:solidFill>
                <a:latin typeface="Arial Black" pitchFamily="34" charset="0"/>
              </a:rPr>
              <a:t>2434 Hantos, 7000 Sárbogárd, Kislók, József Attila u.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Kép 5" descr="kishantos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363" y="360363"/>
            <a:ext cx="428625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Kép 3" descr="kishantos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0575" y="360363"/>
            <a:ext cx="19415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>
            <a:spLocks noChangeArrowheads="1"/>
          </p:cNvSpPr>
          <p:nvPr/>
        </p:nvSpPr>
        <p:spPr bwMode="auto">
          <a:xfrm>
            <a:off x="3708400" y="396875"/>
            <a:ext cx="13684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sz="700" b="1" dirty="0">
                <a:latin typeface="Calibri" pitchFamily="34" charset="0"/>
              </a:rPr>
              <a:t>Hantos HU21-10249</a:t>
            </a:r>
          </a:p>
          <a:p>
            <a:pPr>
              <a:defRPr/>
            </a:pPr>
            <a:r>
              <a:rPr lang="hu-HU" sz="700" b="1" dirty="0">
                <a:latin typeface="Calibri" pitchFamily="34" charset="0"/>
              </a:rPr>
              <a:t>40,4535ha, 1160,41AK</a:t>
            </a:r>
          </a:p>
          <a:p>
            <a:pPr>
              <a:defRPr/>
            </a:pPr>
            <a:r>
              <a:rPr lang="hu-HU" sz="700" b="1" dirty="0">
                <a:latin typeface="Calibri" pitchFamily="34" charset="0"/>
              </a:rPr>
              <a:t>2013. 03.25.</a:t>
            </a:r>
          </a:p>
          <a:p>
            <a:pPr>
              <a:defRPr/>
            </a:pPr>
            <a:r>
              <a:rPr lang="hu-HU" sz="100" dirty="0">
                <a:latin typeface="Calibri" pitchFamily="34" charset="0"/>
              </a:rPr>
              <a:t> </a:t>
            </a:r>
          </a:p>
          <a:p>
            <a:pPr>
              <a:defRPr/>
            </a:pPr>
            <a:r>
              <a:rPr lang="hu-HU" sz="1050" b="1" dirty="0" err="1">
                <a:latin typeface="Calibri" pitchFamily="34" charset="0"/>
              </a:rPr>
              <a:t>Bodoki</a:t>
            </a:r>
            <a:r>
              <a:rPr lang="hu-HU" sz="1050" b="1" dirty="0">
                <a:latin typeface="Calibri" pitchFamily="34" charset="0"/>
              </a:rPr>
              <a:t> György</a:t>
            </a:r>
          </a:p>
          <a:p>
            <a:pPr>
              <a:defRPr/>
            </a:pPr>
            <a:r>
              <a:rPr lang="hu-HU" sz="700" b="1" dirty="0">
                <a:latin typeface="Calibri" pitchFamily="34" charset="0"/>
              </a:rPr>
              <a:t>7000 Sárbogárd, </a:t>
            </a:r>
            <a:r>
              <a:rPr lang="hu-HU" sz="700" b="1" dirty="0" err="1">
                <a:latin typeface="Calibri" pitchFamily="34" charset="0"/>
              </a:rPr>
              <a:t>Tinódy</a:t>
            </a:r>
            <a:r>
              <a:rPr lang="hu-HU" sz="700" b="1" dirty="0">
                <a:latin typeface="Calibri" pitchFamily="34" charset="0"/>
              </a:rPr>
              <a:t> út 52.</a:t>
            </a:r>
          </a:p>
          <a:p>
            <a:pPr>
              <a:defRPr/>
            </a:pPr>
            <a:r>
              <a:rPr lang="hu-HU" sz="700" b="1" dirty="0">
                <a:latin typeface="Calibri" pitchFamily="34" charset="0"/>
              </a:rPr>
              <a:t>17,5 km</a:t>
            </a:r>
          </a:p>
        </p:txBody>
      </p:sp>
      <p:pic>
        <p:nvPicPr>
          <p:cNvPr id="7" name="Kép 6" descr="kishantos5.eps"/>
          <p:cNvPicPr preferRelativeResize="0"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69600" y="1123200"/>
            <a:ext cx="1637765" cy="1973995"/>
          </a:xfrm>
          <a:prstGeom prst="rect">
            <a:avLst/>
          </a:prstGeom>
        </p:spPr>
      </p:pic>
      <p:sp>
        <p:nvSpPr>
          <p:cNvPr id="28678" name="Szövegdoboz 13"/>
          <p:cNvSpPr txBox="1">
            <a:spLocks noChangeArrowheads="1"/>
          </p:cNvSpPr>
          <p:nvPr/>
        </p:nvSpPr>
        <p:spPr bwMode="auto">
          <a:xfrm>
            <a:off x="5364163" y="1557338"/>
            <a:ext cx="1295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 b="1">
                <a:latin typeface="Calibri" pitchFamily="34" charset="0"/>
              </a:rPr>
              <a:t>Hantos HU21-10248</a:t>
            </a:r>
          </a:p>
          <a:p>
            <a:r>
              <a:rPr lang="hu-HU" sz="900" b="1">
                <a:latin typeface="Calibri" pitchFamily="34" charset="0"/>
              </a:rPr>
              <a:t>68,2860ha , 1421,73AK</a:t>
            </a:r>
          </a:p>
          <a:p>
            <a:r>
              <a:rPr lang="hu-HU" sz="900" b="1">
                <a:latin typeface="Calibri" pitchFamily="34" charset="0"/>
              </a:rPr>
              <a:t>2013. 03.25.</a:t>
            </a:r>
          </a:p>
          <a:p>
            <a:endParaRPr lang="hu-HU" sz="900">
              <a:latin typeface="Calibri" pitchFamily="34" charset="0"/>
            </a:endParaRPr>
          </a:p>
          <a:p>
            <a:r>
              <a:rPr lang="hu-HU" sz="1400" b="1">
                <a:latin typeface="Calibri" pitchFamily="34" charset="0"/>
              </a:rPr>
              <a:t>Barabás János</a:t>
            </a:r>
          </a:p>
          <a:p>
            <a:r>
              <a:rPr lang="hu-HU" sz="900" b="1">
                <a:latin typeface="Calibri" pitchFamily="34" charset="0"/>
              </a:rPr>
              <a:t>8126 Sárszentágota,</a:t>
            </a:r>
          </a:p>
          <a:p>
            <a:r>
              <a:rPr lang="hu-HU" sz="900" b="1">
                <a:latin typeface="Calibri" pitchFamily="34" charset="0"/>
              </a:rPr>
              <a:t> Szabadság tér 5.</a:t>
            </a:r>
          </a:p>
          <a:p>
            <a:r>
              <a:rPr lang="hu-HU" sz="900" b="1">
                <a:latin typeface="Calibri" pitchFamily="34" charset="0"/>
              </a:rPr>
              <a:t>24,3 km</a:t>
            </a:r>
          </a:p>
        </p:txBody>
      </p:sp>
      <p:pic>
        <p:nvPicPr>
          <p:cNvPr id="9" name="Kép 8" descr="szonyegi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2000" y="3060000"/>
            <a:ext cx="1360000" cy="1651428"/>
          </a:xfrm>
          <a:prstGeom prst="rect">
            <a:avLst/>
          </a:prstGeom>
        </p:spPr>
      </p:pic>
      <p:sp>
        <p:nvSpPr>
          <p:cNvPr id="28680" name="Szövegdoboz 14"/>
          <p:cNvSpPr txBox="1">
            <a:spLocks noChangeArrowheads="1"/>
          </p:cNvSpPr>
          <p:nvPr/>
        </p:nvSpPr>
        <p:spPr bwMode="auto">
          <a:xfrm>
            <a:off x="3851275" y="3284538"/>
            <a:ext cx="13684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 b="1">
                <a:latin typeface="Calibri" pitchFamily="34" charset="0"/>
              </a:rPr>
              <a:t>Hantos HU21-10245</a:t>
            </a:r>
          </a:p>
          <a:p>
            <a:r>
              <a:rPr lang="hu-HU" sz="900" b="1">
                <a:latin typeface="Calibri" pitchFamily="34" charset="0"/>
              </a:rPr>
              <a:t>50,3453ha , 1560,70AK</a:t>
            </a:r>
          </a:p>
          <a:p>
            <a:r>
              <a:rPr lang="hu-HU" sz="900" b="1">
                <a:latin typeface="Calibri" pitchFamily="34" charset="0"/>
              </a:rPr>
              <a:t>2013. 03.25.</a:t>
            </a:r>
          </a:p>
          <a:p>
            <a:endParaRPr lang="hu-HU" sz="900">
              <a:latin typeface="Calibri" pitchFamily="34" charset="0"/>
            </a:endParaRPr>
          </a:p>
          <a:p>
            <a:r>
              <a:rPr lang="hu-HU" sz="1400" b="1">
                <a:latin typeface="Calibri" pitchFamily="34" charset="0"/>
              </a:rPr>
              <a:t>Szőnyegi Tamás</a:t>
            </a:r>
          </a:p>
          <a:p>
            <a:r>
              <a:rPr lang="hu-HU" sz="900" b="1">
                <a:latin typeface="Calibri" pitchFamily="34" charset="0"/>
              </a:rPr>
              <a:t>7000 Sárbogárd,</a:t>
            </a:r>
          </a:p>
          <a:p>
            <a:r>
              <a:rPr lang="hu-HU" sz="900" b="1">
                <a:latin typeface="Calibri" pitchFamily="34" charset="0"/>
              </a:rPr>
              <a:t> Köztársaság út 18.</a:t>
            </a:r>
          </a:p>
          <a:p>
            <a:r>
              <a:rPr lang="hu-HU" sz="900" b="1">
                <a:latin typeface="Calibri" pitchFamily="34" charset="0"/>
              </a:rPr>
              <a:t>17,6 km</a:t>
            </a:r>
          </a:p>
        </p:txBody>
      </p:sp>
      <p:pic>
        <p:nvPicPr>
          <p:cNvPr id="10" name="Kép 9" descr="kishantos3.eps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94400" y="1116000"/>
            <a:ext cx="2385397" cy="2050794"/>
          </a:xfrm>
          <a:prstGeom prst="rect">
            <a:avLst/>
          </a:prstGeom>
        </p:spPr>
      </p:pic>
      <p:sp>
        <p:nvSpPr>
          <p:cNvPr id="28682" name="Szövegdoboz 15"/>
          <p:cNvSpPr txBox="1">
            <a:spLocks noChangeArrowheads="1"/>
          </p:cNvSpPr>
          <p:nvPr/>
        </p:nvSpPr>
        <p:spPr bwMode="auto">
          <a:xfrm>
            <a:off x="3203575" y="1484313"/>
            <a:ext cx="18732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 b="1">
                <a:latin typeface="Calibri" pitchFamily="34" charset="0"/>
              </a:rPr>
              <a:t>Hantos HU21-10247</a:t>
            </a:r>
          </a:p>
          <a:p>
            <a:r>
              <a:rPr lang="hu-HU" sz="900" b="1">
                <a:latin typeface="Calibri" pitchFamily="34" charset="0"/>
              </a:rPr>
              <a:t>87,3895ha, 2598,63AK</a:t>
            </a:r>
          </a:p>
          <a:p>
            <a:r>
              <a:rPr lang="hu-HU" sz="900" b="1">
                <a:latin typeface="Calibri" pitchFamily="34" charset="0"/>
              </a:rPr>
              <a:t>2013. 03.25.</a:t>
            </a:r>
          </a:p>
          <a:p>
            <a:endParaRPr lang="hu-HU" sz="900">
              <a:latin typeface="Calibri" pitchFamily="34" charset="0"/>
            </a:endParaRPr>
          </a:p>
          <a:p>
            <a:r>
              <a:rPr lang="hu-HU" sz="1400" b="1">
                <a:latin typeface="Calibri" pitchFamily="34" charset="0"/>
              </a:rPr>
              <a:t>Simon-Hornok Réka</a:t>
            </a:r>
          </a:p>
          <a:p>
            <a:r>
              <a:rPr lang="hu-HU" sz="900" b="1">
                <a:latin typeface="Calibri" pitchFamily="34" charset="0"/>
              </a:rPr>
              <a:t>2421 Nagyvenyim, Földvári út  47.</a:t>
            </a:r>
          </a:p>
          <a:p>
            <a:r>
              <a:rPr lang="hu-HU" sz="900" b="1">
                <a:latin typeface="Calibri" pitchFamily="34" charset="0"/>
              </a:rPr>
              <a:t>15,4 km</a:t>
            </a:r>
          </a:p>
        </p:txBody>
      </p:sp>
      <p:pic>
        <p:nvPicPr>
          <p:cNvPr id="8" name="Kép 7" descr="marokcsaba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37200" y="3006000"/>
            <a:ext cx="1608254" cy="1716191"/>
          </a:xfrm>
          <a:prstGeom prst="rect">
            <a:avLst/>
          </a:prstGeom>
          <a:noFill/>
        </p:spPr>
      </p:pic>
      <p:sp>
        <p:nvSpPr>
          <p:cNvPr id="28684" name="Szövegdoboz 16"/>
          <p:cNvSpPr txBox="1">
            <a:spLocks noChangeArrowheads="1"/>
          </p:cNvSpPr>
          <p:nvPr/>
        </p:nvSpPr>
        <p:spPr bwMode="auto">
          <a:xfrm>
            <a:off x="5219700" y="3213100"/>
            <a:ext cx="14398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 b="1">
                <a:latin typeface="Calibri" pitchFamily="34" charset="0"/>
              </a:rPr>
              <a:t>Hantos HU21-10246</a:t>
            </a:r>
          </a:p>
          <a:p>
            <a:r>
              <a:rPr lang="hu-HU" sz="1000" b="1">
                <a:latin typeface="Calibri" pitchFamily="34" charset="0"/>
              </a:rPr>
              <a:t>53,9571ha, 1431,01AK</a:t>
            </a:r>
          </a:p>
          <a:p>
            <a:r>
              <a:rPr lang="hu-HU" sz="1000" b="1">
                <a:latin typeface="Calibri" pitchFamily="34" charset="0"/>
              </a:rPr>
              <a:t>2013. 03.25.</a:t>
            </a:r>
          </a:p>
          <a:p>
            <a:endParaRPr lang="hu-HU" sz="1000">
              <a:latin typeface="Calibri" pitchFamily="34" charset="0"/>
            </a:endParaRPr>
          </a:p>
          <a:p>
            <a:r>
              <a:rPr lang="hu-HU" sz="1400" b="1">
                <a:latin typeface="Calibri" pitchFamily="34" charset="0"/>
              </a:rPr>
              <a:t>Márok Csaba</a:t>
            </a:r>
          </a:p>
          <a:p>
            <a:r>
              <a:rPr lang="hu-HU" sz="1000" b="1">
                <a:latin typeface="Calibri" pitchFamily="34" charset="0"/>
              </a:rPr>
              <a:t>2422 Mezőfalva,</a:t>
            </a:r>
          </a:p>
          <a:p>
            <a:r>
              <a:rPr lang="hu-HU" sz="1000" b="1">
                <a:latin typeface="Calibri" pitchFamily="34" charset="0"/>
              </a:rPr>
              <a:t>Zrínyi út 7.</a:t>
            </a:r>
          </a:p>
          <a:p>
            <a:r>
              <a:rPr lang="hu-HU" sz="1000" b="1">
                <a:latin typeface="Calibri" pitchFamily="34" charset="0"/>
              </a:rPr>
              <a:t>7,9 km</a:t>
            </a:r>
          </a:p>
        </p:txBody>
      </p:sp>
      <p:pic>
        <p:nvPicPr>
          <p:cNvPr id="28685" name="Kép 10" descr="lakatoshuba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91113" y="4691063"/>
            <a:ext cx="1589087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Szövegdoboz 17"/>
          <p:cNvSpPr txBox="1">
            <a:spLocks noChangeArrowheads="1"/>
          </p:cNvSpPr>
          <p:nvPr/>
        </p:nvSpPr>
        <p:spPr bwMode="auto">
          <a:xfrm>
            <a:off x="5219700" y="4868863"/>
            <a:ext cx="1296988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 b="1">
                <a:latin typeface="Calibri" pitchFamily="34" charset="0"/>
              </a:rPr>
              <a:t>Hantos HU21-10240</a:t>
            </a:r>
          </a:p>
          <a:p>
            <a:r>
              <a:rPr lang="hu-HU" sz="900" b="1">
                <a:latin typeface="Calibri" pitchFamily="34" charset="0"/>
              </a:rPr>
              <a:t>52,7937ha, 1119,62AK</a:t>
            </a:r>
          </a:p>
          <a:p>
            <a:r>
              <a:rPr lang="hu-HU" sz="900" b="1">
                <a:latin typeface="Calibri" pitchFamily="34" charset="0"/>
              </a:rPr>
              <a:t>2013. 03.25.</a:t>
            </a:r>
          </a:p>
          <a:p>
            <a:endParaRPr lang="hu-HU" sz="900">
              <a:latin typeface="Calibri" pitchFamily="34" charset="0"/>
            </a:endParaRPr>
          </a:p>
          <a:p>
            <a:r>
              <a:rPr lang="hu-HU" sz="1200" b="1">
                <a:latin typeface="Calibri" pitchFamily="34" charset="0"/>
              </a:rPr>
              <a:t>Lakatos Huba</a:t>
            </a:r>
          </a:p>
          <a:p>
            <a:r>
              <a:rPr lang="hu-HU" sz="900" b="1">
                <a:latin typeface="Calibri" pitchFamily="34" charset="0"/>
              </a:rPr>
              <a:t>2434 Hantos,</a:t>
            </a:r>
          </a:p>
          <a:p>
            <a:r>
              <a:rPr lang="hu-HU" sz="900" b="1">
                <a:latin typeface="Calibri" pitchFamily="34" charset="0"/>
              </a:rPr>
              <a:t>Hantos telep 80.</a:t>
            </a:r>
          </a:p>
          <a:p>
            <a:r>
              <a:rPr lang="hu-HU" sz="900" b="1">
                <a:latin typeface="Calibri" pitchFamily="34" charset="0"/>
              </a:rPr>
              <a:t>5,9 km</a:t>
            </a:r>
          </a:p>
        </p:txBody>
      </p:sp>
      <p:pic>
        <p:nvPicPr>
          <p:cNvPr id="19" name="Kép 18" descr="szabozsolt.pn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7000"/>
          </a:blip>
          <a:stretch>
            <a:fillRect/>
          </a:stretch>
        </p:blipFill>
        <p:spPr>
          <a:xfrm>
            <a:off x="3582000" y="4669200"/>
            <a:ext cx="1586667" cy="1726984"/>
          </a:xfrm>
          <a:prstGeom prst="rect">
            <a:avLst/>
          </a:prstGeom>
        </p:spPr>
      </p:pic>
      <p:sp>
        <p:nvSpPr>
          <p:cNvPr id="28688" name="Szövegdoboz 12"/>
          <p:cNvSpPr txBox="1">
            <a:spLocks noChangeArrowheads="1"/>
          </p:cNvSpPr>
          <p:nvPr/>
        </p:nvSpPr>
        <p:spPr bwMode="auto">
          <a:xfrm>
            <a:off x="3492500" y="4868863"/>
            <a:ext cx="1655763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900" b="1">
                <a:latin typeface="Calibri" pitchFamily="34" charset="0"/>
              </a:rPr>
              <a:t>Hantos</a:t>
            </a:r>
          </a:p>
          <a:p>
            <a:pPr algn="r"/>
            <a:r>
              <a:rPr lang="hu-HU" sz="900" b="1">
                <a:latin typeface="Calibri" pitchFamily="34" charset="0"/>
              </a:rPr>
              <a:t>HU21-10241</a:t>
            </a:r>
          </a:p>
          <a:p>
            <a:pPr algn="r"/>
            <a:r>
              <a:rPr lang="hu-HU" sz="900" b="1">
                <a:latin typeface="Calibri" pitchFamily="34" charset="0"/>
              </a:rPr>
              <a:t>52,3899ha, 1403,07AK</a:t>
            </a:r>
          </a:p>
          <a:p>
            <a:pPr algn="r"/>
            <a:r>
              <a:rPr lang="hu-HU" sz="900" b="1">
                <a:latin typeface="Calibri" pitchFamily="34" charset="0"/>
              </a:rPr>
              <a:t>2013. 03.25.</a:t>
            </a:r>
          </a:p>
          <a:p>
            <a:pPr algn="r"/>
            <a:endParaRPr lang="hu-HU" sz="900">
              <a:latin typeface="Calibri" pitchFamily="34" charset="0"/>
            </a:endParaRPr>
          </a:p>
          <a:p>
            <a:pPr algn="r"/>
            <a:r>
              <a:rPr lang="hu-HU" sz="1400" b="1">
                <a:latin typeface="Calibri" pitchFamily="34" charset="0"/>
              </a:rPr>
              <a:t>Szabó Zsolt</a:t>
            </a:r>
          </a:p>
          <a:p>
            <a:pPr algn="r"/>
            <a:r>
              <a:rPr lang="hu-HU" sz="900" b="1">
                <a:latin typeface="Calibri" pitchFamily="34" charset="0"/>
              </a:rPr>
              <a:t>7000 Kislók, József Attila út 4.</a:t>
            </a:r>
          </a:p>
          <a:p>
            <a:pPr algn="r"/>
            <a:r>
              <a:rPr lang="hu-HU" sz="900" b="1">
                <a:latin typeface="Calibri" pitchFamily="34" charset="0"/>
              </a:rPr>
              <a:t>9,3 km</a:t>
            </a:r>
          </a:p>
        </p:txBody>
      </p:sp>
      <p:pic>
        <p:nvPicPr>
          <p:cNvPr id="21" name="Kép 20" descr="mezovidek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38413" y="4032250"/>
            <a:ext cx="8413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zövegdoboz 19"/>
          <p:cNvSpPr txBox="1">
            <a:spLocks noChangeArrowheads="1"/>
          </p:cNvSpPr>
          <p:nvPr/>
        </p:nvSpPr>
        <p:spPr bwMode="auto">
          <a:xfrm>
            <a:off x="2627313" y="2060575"/>
            <a:ext cx="15843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>
                <a:latin typeface="Calibri" pitchFamily="34" charset="0"/>
              </a:rPr>
              <a:t>Hantos</a:t>
            </a:r>
          </a:p>
          <a:p>
            <a:r>
              <a:rPr lang="hu-HU" sz="1600" b="1">
                <a:latin typeface="Calibri" pitchFamily="34" charset="0"/>
              </a:rPr>
              <a:t>HU21-10242</a:t>
            </a:r>
          </a:p>
          <a:p>
            <a:r>
              <a:rPr lang="hu-HU" sz="1600" b="1">
                <a:latin typeface="Calibri" pitchFamily="34" charset="0"/>
              </a:rPr>
              <a:t>27,2808ha,</a:t>
            </a:r>
          </a:p>
          <a:p>
            <a:r>
              <a:rPr lang="hu-HU" sz="1600" b="1">
                <a:latin typeface="Calibri" pitchFamily="34" charset="0"/>
              </a:rPr>
              <a:t>914,47AK</a:t>
            </a:r>
          </a:p>
          <a:p>
            <a:r>
              <a:rPr lang="hu-HU" sz="1600" b="1">
                <a:latin typeface="Calibri" pitchFamily="34" charset="0"/>
              </a:rPr>
              <a:t>2013. 03.25.</a:t>
            </a:r>
          </a:p>
          <a:p>
            <a:endParaRPr lang="hu-HU" sz="1600">
              <a:latin typeface="Calibri" pitchFamily="34" charset="0"/>
            </a:endParaRPr>
          </a:p>
          <a:p>
            <a:r>
              <a:rPr lang="hu-HU" sz="2400" b="1">
                <a:latin typeface="Calibri" pitchFamily="34" charset="0"/>
              </a:rPr>
              <a:t>Mező</a:t>
            </a:r>
          </a:p>
          <a:p>
            <a:r>
              <a:rPr lang="hu-HU" sz="2400" b="1">
                <a:latin typeface="Calibri" pitchFamily="34" charset="0"/>
              </a:rPr>
              <a:t>Vidék Bt.</a:t>
            </a:r>
          </a:p>
          <a:p>
            <a:r>
              <a:rPr lang="hu-HU" sz="1600" b="1">
                <a:latin typeface="Calibri" pitchFamily="34" charset="0"/>
              </a:rPr>
              <a:t>2432</a:t>
            </a:r>
          </a:p>
          <a:p>
            <a:r>
              <a:rPr lang="hu-HU" sz="1600" b="1">
                <a:latin typeface="Calibri" pitchFamily="34" charset="0"/>
              </a:rPr>
              <a:t>Szabadegyháza,</a:t>
            </a:r>
          </a:p>
          <a:p>
            <a:r>
              <a:rPr lang="hu-HU" sz="1600" b="1">
                <a:latin typeface="Calibri" pitchFamily="34" charset="0"/>
              </a:rPr>
              <a:t>Than</a:t>
            </a:r>
          </a:p>
          <a:p>
            <a:r>
              <a:rPr lang="hu-HU" sz="1600" b="1">
                <a:latin typeface="Calibri" pitchFamily="34" charset="0"/>
              </a:rPr>
              <a:t>Károly út 4/2.</a:t>
            </a:r>
          </a:p>
          <a:p>
            <a:r>
              <a:rPr lang="hu-HU" sz="1600" b="1">
                <a:latin typeface="Calibri" pitchFamily="34" charset="0"/>
              </a:rPr>
              <a:t>20,2 km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04306 -0.21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10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04306 -0.21366 " pathEditMode="relative" rAng="0" ptsTypes="AA">
                                      <p:cBhvr>
                                        <p:cTn id="25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10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/>
          <p:nvPr/>
        </p:nvCxnSpPr>
        <p:spPr>
          <a:xfrm>
            <a:off x="539750" y="1268413"/>
            <a:ext cx="8424863" cy="0"/>
          </a:xfrm>
          <a:prstGeom prst="line">
            <a:avLst/>
          </a:prstGeom>
          <a:ln w="38100"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5220072" y="548680"/>
            <a:ext cx="37444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400" b="1" dirty="0">
                <a:ln w="6350">
                  <a:solidFill>
                    <a:srgbClr val="0033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Mező Vidék Bt.</a:t>
            </a:r>
          </a:p>
          <a:p>
            <a:pPr algn="ctr">
              <a:defRPr/>
            </a:pPr>
            <a:endParaRPr lang="hu-HU" sz="3400" b="1" dirty="0">
              <a:ln w="6350">
                <a:solidFill>
                  <a:srgbClr val="0033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29700" name="Téglalap 3"/>
          <p:cNvSpPr>
            <a:spLocks noChangeArrowheads="1"/>
          </p:cNvSpPr>
          <p:nvPr/>
        </p:nvSpPr>
        <p:spPr bwMode="auto">
          <a:xfrm>
            <a:off x="1285875" y="1214438"/>
            <a:ext cx="6786563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hu-HU" sz="2000"/>
          </a:p>
          <a:p>
            <a:pPr>
              <a:lnSpc>
                <a:spcPct val="90000"/>
              </a:lnSpc>
            </a:pPr>
            <a:r>
              <a:rPr lang="hu-HU" sz="2000">
                <a:solidFill>
                  <a:schemeClr val="bg1"/>
                </a:solidFill>
              </a:rPr>
              <a:t>Cg. 07-06-015441</a:t>
            </a:r>
          </a:p>
          <a:p>
            <a:pPr>
              <a:lnSpc>
                <a:spcPct val="90000"/>
              </a:lnSpc>
            </a:pPr>
            <a:endParaRPr lang="hu-HU" sz="20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hu-HU" sz="2000" u="sng">
                <a:solidFill>
                  <a:schemeClr val="bg1"/>
                </a:solidFill>
                <a:latin typeface="Arial Black" pitchFamily="34" charset="0"/>
              </a:rPr>
              <a:t>2012.10.19-ig </a:t>
            </a:r>
          </a:p>
          <a:p>
            <a:pPr>
              <a:lnSpc>
                <a:spcPct val="90000"/>
              </a:lnSpc>
            </a:pPr>
            <a:r>
              <a:rPr lang="hu-HU" sz="2000">
                <a:solidFill>
                  <a:srgbClr val="FF0000"/>
                </a:solidFill>
                <a:latin typeface="Arial Black" pitchFamily="34" charset="0"/>
              </a:rPr>
              <a:t>Salgó-Közmű Építő és Tervező, Szolgáltató Bt.</a:t>
            </a:r>
          </a:p>
          <a:p>
            <a:pPr>
              <a:lnSpc>
                <a:spcPct val="90000"/>
              </a:lnSpc>
            </a:pPr>
            <a:r>
              <a:rPr lang="hu-HU" sz="2000" u="sng">
                <a:solidFill>
                  <a:schemeClr val="bg1"/>
                </a:solidFill>
                <a:latin typeface="Arial Black" pitchFamily="34" charset="0"/>
              </a:rPr>
              <a:t>2012.10.19-ig székhely: </a:t>
            </a:r>
          </a:p>
          <a:p>
            <a:pPr>
              <a:lnSpc>
                <a:spcPct val="90000"/>
              </a:lnSpc>
            </a:pPr>
            <a:r>
              <a:rPr lang="hu-HU" sz="2000">
                <a:solidFill>
                  <a:srgbClr val="FF0000"/>
                </a:solidFill>
                <a:latin typeface="Arial Black" pitchFamily="34" charset="0"/>
              </a:rPr>
              <a:t>3100 Salgótarján, Ybl Miklós út 94. IV/13.</a:t>
            </a:r>
          </a:p>
          <a:p>
            <a:pPr>
              <a:lnSpc>
                <a:spcPct val="90000"/>
              </a:lnSpc>
            </a:pPr>
            <a:r>
              <a:rPr lang="hu-HU" sz="2000">
                <a:solidFill>
                  <a:schemeClr val="bg1"/>
                </a:solidFill>
                <a:latin typeface="Arial Black" pitchFamily="34" charset="0"/>
              </a:rPr>
              <a:t>Fő tevékenység: mérnöki tevékenység, tanácsadás, épületbontás, földmunka, épület, híd, alagút, közmű, vezeték építése, vizi létesítmény építése – </a:t>
            </a:r>
            <a:r>
              <a:rPr lang="hu-HU" sz="2000">
                <a:solidFill>
                  <a:srgbClr val="FF0000"/>
                </a:solidFill>
                <a:latin typeface="Arial Black" pitchFamily="34" charset="0"/>
              </a:rPr>
              <a:t>mezőgazdasági tevékenység nincs bejegyezve</a:t>
            </a:r>
          </a:p>
          <a:p>
            <a:pPr>
              <a:lnSpc>
                <a:spcPct val="90000"/>
              </a:lnSpc>
            </a:pPr>
            <a:r>
              <a:rPr lang="hu-HU" sz="2000">
                <a:solidFill>
                  <a:schemeClr val="bg1"/>
                </a:solidFill>
                <a:latin typeface="Arial Black" pitchFamily="34" charset="0"/>
              </a:rPr>
              <a:t>Jegyzett tőke:	</a:t>
            </a:r>
            <a:r>
              <a:rPr lang="hu-HU" sz="2000">
                <a:solidFill>
                  <a:srgbClr val="FF0000"/>
                </a:solidFill>
                <a:latin typeface="Arial Black" pitchFamily="34" charset="0"/>
              </a:rPr>
              <a:t>150.000 Ft</a:t>
            </a:r>
          </a:p>
          <a:p>
            <a:pPr>
              <a:lnSpc>
                <a:spcPct val="90000"/>
              </a:lnSpc>
            </a:pPr>
            <a:r>
              <a:rPr lang="hu-HU" sz="2000">
                <a:solidFill>
                  <a:schemeClr val="bg1"/>
                </a:solidFill>
                <a:latin typeface="Arial Black" pitchFamily="34" charset="0"/>
              </a:rPr>
              <a:t>2012.10.19-ig képviselő: Fekete Tibor Ákos, </a:t>
            </a:r>
            <a:r>
              <a:rPr lang="hu-HU" sz="2000">
                <a:solidFill>
                  <a:srgbClr val="FF0000"/>
                </a:solidFill>
                <a:latin typeface="Arial Black" pitchFamily="34" charset="0"/>
              </a:rPr>
              <a:t>Nagybátony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solidFill>
                  <a:schemeClr val="bg1"/>
                </a:solidFill>
                <a:latin typeface="Arial Black" pitchFamily="34" charset="0"/>
              </a:rPr>
              <a:t>MEZŐVIDÉK BT. folyt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 u="sng" smtClean="0">
                <a:solidFill>
                  <a:schemeClr val="bg1"/>
                </a:solidFill>
                <a:latin typeface="Arial Black" pitchFamily="34" charset="0"/>
              </a:rPr>
              <a:t>2012.10.19-től:</a:t>
            </a:r>
          </a:p>
          <a:p>
            <a:r>
              <a:rPr lang="hu-HU" sz="2400" smtClean="0">
                <a:solidFill>
                  <a:schemeClr val="bg1"/>
                </a:solidFill>
                <a:latin typeface="Arial Black" pitchFamily="34" charset="0"/>
              </a:rPr>
              <a:t>Képviseletre jogosult: Vizi Dániel (szül: 1986.) (üzletvezetésre jogosult tag) </a:t>
            </a:r>
          </a:p>
          <a:p>
            <a:pPr>
              <a:buFontTx/>
              <a:buNone/>
            </a:pPr>
            <a:r>
              <a:rPr lang="hu-HU" sz="2400" smtClean="0">
                <a:solidFill>
                  <a:schemeClr val="bg1"/>
                </a:solidFill>
                <a:latin typeface="Arial Black" pitchFamily="34" charset="0"/>
              </a:rPr>
              <a:t>	2432 Szabadegyháza, Than Károly u. 4. fszt. 2.</a:t>
            </a:r>
          </a:p>
          <a:p>
            <a:r>
              <a:rPr lang="hu-HU" sz="2400" smtClean="0">
                <a:solidFill>
                  <a:schemeClr val="bg1"/>
                </a:solidFill>
                <a:latin typeface="Arial Black" pitchFamily="34" charset="0"/>
              </a:rPr>
              <a:t>Beltag: Vizi Dániel</a:t>
            </a:r>
          </a:p>
          <a:p>
            <a:r>
              <a:rPr lang="hu-HU" sz="2400" smtClean="0">
                <a:solidFill>
                  <a:schemeClr val="bg1"/>
                </a:solidFill>
                <a:latin typeface="Arial Black" pitchFamily="34" charset="0"/>
              </a:rPr>
              <a:t>Kültag: Vizi Melinda (szül: 1983., lakcím u.az)</a:t>
            </a:r>
          </a:p>
          <a:p>
            <a:pPr>
              <a:buFontTx/>
              <a:buNone/>
            </a:pPr>
            <a:r>
              <a:rPr lang="hu-HU" sz="2400" smtClean="0">
                <a:solidFill>
                  <a:schemeClr val="bg1"/>
                </a:solidFill>
                <a:latin typeface="Arial Black" pitchFamily="34" charset="0"/>
              </a:rPr>
              <a:t>    </a:t>
            </a:r>
          </a:p>
          <a:p>
            <a:pPr>
              <a:buFontTx/>
              <a:buNone/>
            </a:pPr>
            <a:r>
              <a:rPr lang="hu-HU" sz="2400" smtClean="0">
                <a:solidFill>
                  <a:schemeClr val="bg1"/>
                </a:solidFill>
                <a:latin typeface="Arial Black" pitchFamily="34" charset="0"/>
              </a:rPr>
              <a:t>    </a:t>
            </a:r>
            <a:r>
              <a:rPr lang="hu-HU" sz="2400" smtClean="0">
                <a:solidFill>
                  <a:srgbClr val="FF0000"/>
                </a:solidFill>
                <a:latin typeface="Arial Black" pitchFamily="34" charset="0"/>
              </a:rPr>
              <a:t>Mezőgazdasági tevékenység nincs!</a:t>
            </a:r>
            <a:endParaRPr lang="hu-HU" sz="240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/>
          <p:nvPr/>
        </p:nvCxnSpPr>
        <p:spPr>
          <a:xfrm>
            <a:off x="539750" y="1268413"/>
            <a:ext cx="8424863" cy="0"/>
          </a:xfrm>
          <a:prstGeom prst="line">
            <a:avLst/>
          </a:prstGeom>
          <a:ln w="38100"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5508104" y="548680"/>
            <a:ext cx="345638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400" b="1" dirty="0">
                <a:ln w="6350">
                  <a:solidFill>
                    <a:srgbClr val="0033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Vizi Dániel</a:t>
            </a:r>
          </a:p>
        </p:txBody>
      </p:sp>
      <p:sp>
        <p:nvSpPr>
          <p:cNvPr id="31748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smtClean="0">
                <a:solidFill>
                  <a:schemeClr val="bg1"/>
                </a:solidFill>
                <a:latin typeface="Arial Black" pitchFamily="34" charset="0"/>
              </a:rPr>
              <a:t>Tulajdonos és ügyvezető a </a:t>
            </a:r>
          </a:p>
          <a:p>
            <a:pPr algn="ctr"/>
            <a:r>
              <a:rPr lang="hu-HU" smtClean="0">
                <a:solidFill>
                  <a:srgbClr val="FF0000"/>
                </a:solidFill>
                <a:latin typeface="Arial Black" pitchFamily="34" charset="0"/>
              </a:rPr>
              <a:t>Ménesmajori Manufaktúra Kft-ben </a:t>
            </a:r>
            <a:r>
              <a:rPr lang="hu-HU" smtClean="0">
                <a:solidFill>
                  <a:srgbClr val="FF0000"/>
                </a:solidFill>
                <a:latin typeface="Arial" charset="0"/>
                <a:cs typeface="Arial" charset="0"/>
              </a:rPr>
              <a:t>Cg. 07-09-008399</a:t>
            </a:r>
            <a:r>
              <a:rPr lang="hu-HU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hu-HU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Székhely:</a:t>
            </a:r>
          </a:p>
          <a:p>
            <a:pPr algn="ctr"/>
            <a:r>
              <a:rPr lang="hu-HU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2011.09.15-ig 2422 Mezőfalva – Nagysimánd</a:t>
            </a:r>
          </a:p>
          <a:p>
            <a:pPr algn="ctr"/>
            <a:r>
              <a:rPr lang="hu-HU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2011.0915-től 2457 Adony, Kossuth L. u. 23.</a:t>
            </a:r>
          </a:p>
          <a:p>
            <a:pPr algn="ctr"/>
            <a:r>
              <a:rPr lang="hu-HU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2012.10.01-től 8000 Szkesfehérvár, Havranek u. </a:t>
            </a:r>
          </a:p>
          <a:p>
            <a:pPr algn="ctr"/>
            <a:r>
              <a:rPr lang="hu-HU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2012.11.09-től 2432 Szabadegyháza, Than Károly u. 4. fsz. 2.</a:t>
            </a:r>
          </a:p>
          <a:p>
            <a:pPr algn="ctr"/>
            <a:endParaRPr lang="hu-HU" sz="2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endParaRPr lang="hu-HU" sz="28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ép 1" descr="DSC00038.JPG"/>
          <p:cNvPicPr>
            <a:picLocks noChangeAspect="1"/>
          </p:cNvPicPr>
          <p:nvPr/>
        </p:nvPicPr>
        <p:blipFill>
          <a:blip r:embed="rId2" cstate="print">
            <a:lum bright="14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Kép 2" descr="DSC00038.JPG"/>
          <p:cNvPicPr>
            <a:picLocks noChangeAspect="1"/>
          </p:cNvPicPr>
          <p:nvPr/>
        </p:nvPicPr>
        <p:blipFill>
          <a:blip r:embed="rId2" cstate="print">
            <a:lum bright="14000" contrast="10000"/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églalap 3"/>
          <p:cNvSpPr>
            <a:spLocks noChangeArrowheads="1"/>
          </p:cNvSpPr>
          <p:nvPr/>
        </p:nvSpPr>
        <p:spPr bwMode="auto">
          <a:xfrm>
            <a:off x="928688" y="2551113"/>
            <a:ext cx="721518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buFont typeface="Wingdings" pitchFamily="2" charset="2"/>
              <a:buChar char="Ø"/>
            </a:pPr>
            <a:r>
              <a:rPr lang="hu-HU" sz="3600" b="1">
                <a:solidFill>
                  <a:srgbClr val="FFFF00"/>
                </a:solidFill>
                <a:latin typeface="Arial Black" pitchFamily="34" charset="0"/>
              </a:rPr>
              <a:t>tudományos és szakmai érték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"/>
            <a:r>
              <a:rPr lang="hu-HU" sz="2800" b="1" smtClean="0">
                <a:solidFill>
                  <a:srgbClr val="FF0000"/>
                </a:solidFill>
                <a:latin typeface="Arial" charset="0"/>
              </a:rPr>
              <a:t>MÉNESMAJOR MANUFAKTÚRA KFT ÁLTAL ELNYERT TERÜLETEK FEJÉR MEGYÉBEN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357313"/>
          <a:ext cx="8229600" cy="5296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96512">
                <a:tc>
                  <a:txBody>
                    <a:bodyPr/>
                    <a:lstStyle/>
                    <a:p>
                      <a:pPr algn="ctr" fontAlgn="b"/>
                      <a:endParaRPr lang="hu-HU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0429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 dirty="0">
                          <a:latin typeface="Arial"/>
                        </a:rPr>
                        <a:t>Lovasberény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 dirty="0">
                          <a:latin typeface="Arial"/>
                        </a:rPr>
                        <a:t>HU21-10216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dirty="0" smtClean="0">
                          <a:latin typeface="Arial"/>
                        </a:rPr>
                        <a:t>38,3054</a:t>
                      </a:r>
                      <a:endParaRPr lang="hu-HU" sz="9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Ménesmajor Manufaktúra Kft.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8000 Székesfehérvár, Havranek J u. 20. 2/2.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"/>
                        </a:rPr>
                        <a:t>2013.02.15</a:t>
                      </a:r>
                    </a:p>
                  </a:txBody>
                  <a:tcPr marL="9525" marR="9525" marT="9525" marB="0" anchor="b"/>
                </a:tc>
              </a:tr>
              <a:tr h="360429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Perkáta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HU21-10077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"/>
                        </a:rPr>
                        <a:t>25,2654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Ménesmajor Manufaktúra Kft.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latin typeface="Arial"/>
                        </a:rPr>
                        <a:t>2457 Adony, Kossuth u. 23.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"/>
                        </a:rPr>
                        <a:t>2012.02.01</a:t>
                      </a:r>
                    </a:p>
                  </a:txBody>
                  <a:tcPr marL="9525" marR="9525" marT="9525" marB="0" anchor="b"/>
                </a:tc>
              </a:tr>
              <a:tr h="360429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Rácalmás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HU21-10068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"/>
                        </a:rPr>
                        <a:t>19,6998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Ménesmajor Manufaktúra Kft.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latin typeface="Arial"/>
                        </a:rPr>
                        <a:t>2457 Adony, Kossuth u. 23.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"/>
                        </a:rPr>
                        <a:t>2012.02.01</a:t>
                      </a:r>
                    </a:p>
                  </a:txBody>
                  <a:tcPr marL="9525" marR="9525" marT="9525" marB="0" anchor="b"/>
                </a:tc>
              </a:tr>
              <a:tr h="360429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Székesfehérvár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HU21-10224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"/>
                        </a:rPr>
                        <a:t>14,2685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Ménesmajor Manufaktúra Kft.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8000 Székesfehérvár, Havranek J u. 20. 2/2.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"/>
                        </a:rPr>
                        <a:t>2013.02.15</a:t>
                      </a:r>
                    </a:p>
                  </a:txBody>
                  <a:tcPr marL="9525" marR="9525" marT="9525" marB="0" anchor="b"/>
                </a:tc>
              </a:tr>
              <a:tr h="360429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Székesfehérvár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HU21-10238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"/>
                        </a:rPr>
                        <a:t>15,5039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Ménesmajor Manufaktúra Kft.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8000 Székesfehérvár, Havranek J u. 20. 2/2.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"/>
                        </a:rPr>
                        <a:t>2013.02.15</a:t>
                      </a:r>
                    </a:p>
                  </a:txBody>
                  <a:tcPr marL="9525" marR="9525" marT="9525" marB="0" anchor="b"/>
                </a:tc>
              </a:tr>
              <a:tr h="360429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474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latin typeface="Arial"/>
                        </a:rPr>
                        <a:t>MÉNESMAJOR MANUFAKTÚRA KFT. ÁLTAL A KISHANTOSI FÖLDEKRE BEADOTT ÖSSZES PÁLYÁZATA, MELYEK NEM NYERTEK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042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60429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latin typeface="Arial"/>
                        </a:rPr>
                        <a:t>Hantos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latin typeface="Arial"/>
                        </a:rPr>
                        <a:t>HU21-10245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>
                          <a:latin typeface="Arial"/>
                        </a:rPr>
                        <a:t>50,3453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latin typeface="Arial"/>
                        </a:rPr>
                        <a:t>Ménesmajor Manufaktúra Kft.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latin typeface="Arial"/>
                        </a:rPr>
                        <a:t>2432 Szabadegyháza, Thán Károly u. 4. fszt.2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>
                          <a:latin typeface="Arial"/>
                        </a:rPr>
                        <a:t>2013.03.25</a:t>
                      </a:r>
                    </a:p>
                  </a:txBody>
                  <a:tcPr marL="9525" marR="9525" marT="9525" marB="0" anchor="b"/>
                </a:tc>
              </a:tr>
              <a:tr h="360429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Hantos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HU21-10246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"/>
                        </a:rPr>
                        <a:t>53,9571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Ménesmajor Manufaktúra Kft.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latin typeface="Arial"/>
                        </a:rPr>
                        <a:t>2432 Szabadegyháza, Thán Károly u. 4. fszt.2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>
                          <a:latin typeface="Arial"/>
                        </a:rPr>
                        <a:t>2013.03.25</a:t>
                      </a:r>
                    </a:p>
                  </a:txBody>
                  <a:tcPr marL="9525" marR="9525" marT="9525" marB="0" anchor="b"/>
                </a:tc>
              </a:tr>
              <a:tr h="360429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Hantos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HU21-10247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"/>
                        </a:rPr>
                        <a:t>87,3895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Ménesmajor Manufaktúra Kft.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latin typeface="Arial"/>
                        </a:rPr>
                        <a:t>2432 Szabadegyháza, Thán Károly u. 4. fszt.2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>
                          <a:latin typeface="Arial"/>
                        </a:rPr>
                        <a:t>2013.03.25</a:t>
                      </a:r>
                    </a:p>
                  </a:txBody>
                  <a:tcPr marL="9525" marR="9525" marT="9525" marB="0" anchor="b"/>
                </a:tc>
              </a:tr>
              <a:tr h="360429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Hantos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HU21-10248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"/>
                        </a:rPr>
                        <a:t>68,286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Ménesmajor Manufaktúra Kft.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latin typeface="Arial"/>
                        </a:rPr>
                        <a:t>2432 Szabadegyháza, Thán Károly u. 4. fszt.2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>
                          <a:latin typeface="Arial"/>
                        </a:rPr>
                        <a:t>2013.03.25</a:t>
                      </a:r>
                    </a:p>
                  </a:txBody>
                  <a:tcPr marL="9525" marR="9525" marT="9525" marB="0" anchor="b"/>
                </a:tc>
              </a:tr>
              <a:tr h="360429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Hantos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HU21-10249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"/>
                        </a:rPr>
                        <a:t>40,4535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"/>
                        </a:rPr>
                        <a:t>Ménesmajor Manufaktúra Kft.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latin typeface="Arial"/>
                        </a:rPr>
                        <a:t>2432 Szabadegyháza, Thán Károly u. 4. fszt.2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 dirty="0">
                          <a:latin typeface="Arial"/>
                        </a:rPr>
                        <a:t>2013.03.25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smtClean="0">
                <a:solidFill>
                  <a:srgbClr val="FF0000"/>
                </a:solidFill>
                <a:latin typeface="Arial Black" pitchFamily="34" charset="0"/>
              </a:rPr>
              <a:t>HOVA VEZETNEK A SZÁLAK </a:t>
            </a:r>
            <a:r>
              <a:rPr lang="hu-HU" sz="2800" b="1" smtClean="0">
                <a:solidFill>
                  <a:schemeClr val="bg1"/>
                </a:solidFill>
              </a:rPr>
              <a:t/>
            </a:r>
            <a:br>
              <a:rPr lang="hu-HU" sz="2800" b="1" smtClean="0">
                <a:solidFill>
                  <a:schemeClr val="bg1"/>
                </a:solidFill>
              </a:rPr>
            </a:br>
            <a:r>
              <a:rPr lang="hu-HU" sz="2800" b="1" smtClean="0">
                <a:solidFill>
                  <a:schemeClr val="bg1"/>
                </a:solidFill>
              </a:rPr>
              <a:t>a Ménesmajori Manufaktúra Kft-től?</a:t>
            </a:r>
            <a:br>
              <a:rPr lang="hu-HU" sz="2800" b="1" smtClean="0">
                <a:solidFill>
                  <a:schemeClr val="bg1"/>
                </a:solidFill>
              </a:rPr>
            </a:br>
            <a:r>
              <a:rPr lang="hu-HU" sz="2800" b="1" smtClean="0">
                <a:solidFill>
                  <a:schemeClr val="bg1"/>
                </a:solidFill>
              </a:rPr>
              <a:t>Cégjegyzékszám: Cg. 07-09-0083399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928813"/>
            <a:ext cx="8229600" cy="3829050"/>
          </a:xfrm>
        </p:spPr>
        <p:txBody>
          <a:bodyPr/>
          <a:lstStyle/>
          <a:p>
            <a:pPr algn="ctr">
              <a:buFontTx/>
              <a:buNone/>
            </a:pPr>
            <a:r>
              <a:rPr lang="hu-HU" sz="2800" b="1" smtClean="0">
                <a:solidFill>
                  <a:schemeClr val="bg1"/>
                </a:solidFill>
              </a:rPr>
              <a:t>A cég</a:t>
            </a:r>
            <a:r>
              <a:rPr lang="hu-HU" sz="2800" smtClean="0">
                <a:solidFill>
                  <a:schemeClr val="bg1"/>
                </a:solidFill>
              </a:rPr>
              <a:t> </a:t>
            </a:r>
            <a:r>
              <a:rPr lang="hu-HU" sz="2800" b="1" smtClean="0">
                <a:solidFill>
                  <a:schemeClr val="bg1"/>
                </a:solidFill>
              </a:rPr>
              <a:t>adatai</a:t>
            </a:r>
            <a:r>
              <a:rPr lang="hu-HU" sz="2800" smtClean="0">
                <a:solidFill>
                  <a:schemeClr val="bg1"/>
                </a:solidFill>
              </a:rPr>
              <a:t> </a:t>
            </a:r>
            <a:r>
              <a:rPr lang="hu-HU" sz="2800" b="1" smtClean="0">
                <a:solidFill>
                  <a:schemeClr val="bg1"/>
                </a:solidFill>
              </a:rPr>
              <a:t>2011.09.15-ig (!)</a:t>
            </a:r>
          </a:p>
          <a:p>
            <a:pPr algn="ctr">
              <a:buFontTx/>
              <a:buNone/>
            </a:pPr>
            <a:r>
              <a:rPr lang="hu-HU" sz="2800" b="1" smtClean="0">
                <a:solidFill>
                  <a:schemeClr val="bg1"/>
                </a:solidFill>
              </a:rPr>
              <a:t>MEZŐ-CAPITAL KFT</a:t>
            </a:r>
          </a:p>
          <a:p>
            <a:pPr algn="ctr">
              <a:buFontTx/>
              <a:buNone/>
            </a:pPr>
            <a:r>
              <a:rPr lang="hu-HU" sz="2800" b="1" smtClean="0">
                <a:solidFill>
                  <a:schemeClr val="bg1"/>
                </a:solidFill>
              </a:rPr>
              <a:t>székhely: </a:t>
            </a:r>
          </a:p>
          <a:p>
            <a:pPr algn="ctr">
              <a:buFontTx/>
              <a:buNone/>
            </a:pPr>
            <a:r>
              <a:rPr lang="hu-HU" sz="2800" b="1" smtClean="0">
                <a:solidFill>
                  <a:schemeClr val="bg1"/>
                </a:solidFill>
              </a:rPr>
              <a:t>2422 Mezőfalva – Nagysismánd</a:t>
            </a:r>
          </a:p>
          <a:p>
            <a:pPr algn="ctr">
              <a:buFontTx/>
              <a:buNone/>
            </a:pPr>
            <a:r>
              <a:rPr lang="hu-HU" sz="2800" b="1" smtClean="0">
                <a:solidFill>
                  <a:schemeClr val="bg1"/>
                </a:solidFill>
              </a:rPr>
              <a:t>Tulajdonos:</a:t>
            </a:r>
          </a:p>
          <a:p>
            <a:pPr algn="ctr">
              <a:buFontTx/>
              <a:buNone/>
            </a:pPr>
            <a:r>
              <a:rPr lang="hu-HU" sz="2800" b="1" smtClean="0">
                <a:solidFill>
                  <a:schemeClr val="bg1"/>
                </a:solidFill>
              </a:rPr>
              <a:t>Mezőfalva Invest</a:t>
            </a:r>
          </a:p>
          <a:p>
            <a:pPr algn="ctr">
              <a:buFontTx/>
              <a:buNone/>
            </a:pPr>
            <a:r>
              <a:rPr lang="hu-HU" sz="2800" b="1" smtClean="0">
                <a:solidFill>
                  <a:schemeClr val="bg1"/>
                </a:solidFill>
              </a:rPr>
              <a:t>Agrárgazdasági Tanácsadó és Szolgáltató Zrt</a:t>
            </a:r>
          </a:p>
          <a:p>
            <a:pPr algn="ctr">
              <a:buFontTx/>
              <a:buNone/>
            </a:pPr>
            <a:r>
              <a:rPr lang="hu-HU" sz="2800" b="1" smtClean="0">
                <a:solidFill>
                  <a:schemeClr val="bg1"/>
                </a:solidFill>
              </a:rPr>
              <a:t> </a:t>
            </a:r>
          </a:p>
          <a:p>
            <a:pPr algn="ctr">
              <a:buFontTx/>
              <a:buNone/>
            </a:pPr>
            <a:endParaRPr lang="hu-HU" sz="28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smtClean="0">
                <a:solidFill>
                  <a:schemeClr val="bg1"/>
                </a:solidFill>
              </a:rPr>
              <a:t/>
            </a:r>
            <a:br>
              <a:rPr lang="hu-HU" sz="2800" b="1" smtClean="0">
                <a:solidFill>
                  <a:schemeClr val="bg1"/>
                </a:solidFill>
              </a:rPr>
            </a:br>
            <a:r>
              <a:rPr lang="hu-HU" sz="2800" b="1" smtClean="0">
                <a:solidFill>
                  <a:schemeClr val="bg1"/>
                </a:solidFill>
              </a:rPr>
              <a:t>Mezőfalva Invest</a:t>
            </a:r>
            <a:br>
              <a:rPr lang="hu-HU" sz="2800" b="1" smtClean="0">
                <a:solidFill>
                  <a:schemeClr val="bg1"/>
                </a:solidFill>
              </a:rPr>
            </a:br>
            <a:r>
              <a:rPr lang="hu-HU" sz="2800" b="1" smtClean="0">
                <a:solidFill>
                  <a:schemeClr val="bg1"/>
                </a:solidFill>
              </a:rPr>
              <a:t>Agrárgazdasági Tanácsadó és Szolgáltató Zrt</a:t>
            </a:r>
            <a:br>
              <a:rPr lang="hu-HU" sz="2800" b="1" smtClean="0">
                <a:solidFill>
                  <a:schemeClr val="bg1"/>
                </a:solidFill>
              </a:rPr>
            </a:br>
            <a:r>
              <a:rPr lang="hu-HU" sz="2000" smtClean="0">
                <a:solidFill>
                  <a:schemeClr val="bg1"/>
                </a:solidFill>
              </a:rPr>
              <a:t>Cégjegyzékszám:</a:t>
            </a:r>
            <a:r>
              <a:rPr lang="hu-HU" sz="2800" b="1" smtClean="0">
                <a:solidFill>
                  <a:schemeClr val="bg1"/>
                </a:solidFill>
              </a:rPr>
              <a:t>  </a:t>
            </a:r>
            <a:r>
              <a:rPr lang="hu-HU" sz="2000" smtClean="0">
                <a:solidFill>
                  <a:schemeClr val="bg1"/>
                </a:solidFill>
              </a:rPr>
              <a:t>Cg. 08-10-001808</a:t>
            </a:r>
            <a:br>
              <a:rPr lang="hu-HU" sz="2000" smtClean="0">
                <a:solidFill>
                  <a:schemeClr val="bg1"/>
                </a:solidFill>
              </a:rPr>
            </a:br>
            <a:r>
              <a:rPr lang="hu-HU" sz="2000" smtClean="0">
                <a:solidFill>
                  <a:schemeClr val="bg1"/>
                </a:solidFill>
              </a:rPr>
              <a:t>Vezérigazgató: Helmut Gsuk</a:t>
            </a:r>
            <a:br>
              <a:rPr lang="hu-HU" sz="2000" smtClean="0">
                <a:solidFill>
                  <a:schemeClr val="bg1"/>
                </a:solidFill>
              </a:rPr>
            </a:br>
            <a:endParaRPr lang="hu-HU" sz="2800" b="1" smtClean="0">
              <a:solidFill>
                <a:schemeClr val="bg1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hu-HU" sz="2400" smtClean="0">
                <a:solidFill>
                  <a:srgbClr val="FF0000"/>
                </a:solidFill>
                <a:latin typeface="Arial Black" pitchFamily="34" charset="0"/>
              </a:rPr>
              <a:t>A Mezőfalvai Mezőgazdasági Termelő és Szolgáltató Zrt tulajdonosa</a:t>
            </a:r>
          </a:p>
          <a:p>
            <a:pPr algn="ctr">
              <a:buFont typeface="Arial" charset="0"/>
              <a:buNone/>
            </a:pPr>
            <a:r>
              <a:rPr lang="hu-HU" smtClean="0">
                <a:solidFill>
                  <a:srgbClr val="FF0000"/>
                </a:solidFill>
                <a:latin typeface="Arial Black" pitchFamily="34" charset="0"/>
              </a:rPr>
              <a:t>9000 hektár állami föld</a:t>
            </a:r>
          </a:p>
          <a:p>
            <a:pPr algn="ctr">
              <a:buFont typeface="Arial" charset="0"/>
              <a:buNone/>
            </a:pPr>
            <a:r>
              <a:rPr lang="hu-HU" smtClean="0">
                <a:solidFill>
                  <a:srgbClr val="FF0000"/>
                </a:solidFill>
                <a:latin typeface="Arial Black" pitchFamily="34" charset="0"/>
              </a:rPr>
              <a:t>Vezérigazgató:</a:t>
            </a:r>
          </a:p>
          <a:p>
            <a:pPr algn="ctr">
              <a:buFont typeface="Arial" charset="0"/>
              <a:buNone/>
            </a:pPr>
            <a:r>
              <a:rPr lang="hu-HU" smtClean="0">
                <a:solidFill>
                  <a:srgbClr val="FF0000"/>
                </a:solidFill>
                <a:latin typeface="Arial Black" pitchFamily="34" charset="0"/>
              </a:rPr>
              <a:t>ZÁSZLÓS TIBOR</a:t>
            </a:r>
          </a:p>
          <a:p>
            <a:pPr algn="ctr">
              <a:buFont typeface="Arial" charset="0"/>
              <a:buNone/>
            </a:pPr>
            <a:r>
              <a:rPr lang="hu-HU" smtClean="0">
                <a:solidFill>
                  <a:srgbClr val="FF0000"/>
                </a:solidFill>
                <a:latin typeface="Arial Black" pitchFamily="34" charset="0"/>
              </a:rPr>
              <a:t>az Agrárkamara megyei elnöke</a:t>
            </a:r>
          </a:p>
          <a:p>
            <a:pPr algn="ctr">
              <a:buFont typeface="Arial" charset="0"/>
              <a:buNone/>
            </a:pPr>
            <a:r>
              <a:rPr lang="hu-HU" smtClean="0">
                <a:solidFill>
                  <a:srgbClr val="FF0000"/>
                </a:solidFill>
                <a:latin typeface="Arial Black" pitchFamily="34" charset="0"/>
              </a:rPr>
              <a:t>és mezőgazdaságért felelős országos alelnöke</a:t>
            </a:r>
          </a:p>
          <a:p>
            <a:pPr algn="ctr">
              <a:buFont typeface="Arial" charset="0"/>
              <a:buNone/>
            </a:pPr>
            <a:endParaRPr lang="hu-HU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Kép 4" descr="zaszlos_fejer_megye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113" y="0"/>
            <a:ext cx="5565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229600" cy="1143000"/>
          </a:xfrm>
        </p:spPr>
        <p:txBody>
          <a:bodyPr/>
          <a:lstStyle/>
          <a:p>
            <a:r>
              <a:rPr lang="hu-HU" smtClean="0">
                <a:solidFill>
                  <a:schemeClr val="bg1"/>
                </a:solidFill>
              </a:rPr>
              <a:t>A Mezőfalva Invest Zrt</a:t>
            </a:r>
          </a:p>
        </p:txBody>
      </p:sp>
      <p:sp>
        <p:nvSpPr>
          <p:cNvPr id="36867" name="Tartalom helye 2"/>
          <p:cNvSpPr>
            <a:spLocks noGrp="1"/>
          </p:cNvSpPr>
          <p:nvPr>
            <p:ph idx="1"/>
          </p:nvPr>
        </p:nvSpPr>
        <p:spPr>
          <a:xfrm>
            <a:off x="571500" y="1571625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hu-HU" smtClean="0">
                <a:solidFill>
                  <a:srgbClr val="FF0000"/>
                </a:solidFill>
                <a:latin typeface="Arial Black" pitchFamily="34" charset="0"/>
              </a:rPr>
              <a:t>Székhely: </a:t>
            </a:r>
          </a:p>
          <a:p>
            <a:pPr algn="ctr">
              <a:buFont typeface="Arial" charset="0"/>
              <a:buNone/>
            </a:pPr>
            <a:r>
              <a:rPr lang="hu-HU" smtClean="0">
                <a:solidFill>
                  <a:srgbClr val="FF0000"/>
                </a:solidFill>
                <a:latin typeface="Arial Black" pitchFamily="34" charset="0"/>
              </a:rPr>
              <a:t>9476 Zsira, Locsm.ándi utca 14</a:t>
            </a:r>
          </a:p>
          <a:p>
            <a:pPr algn="ctr">
              <a:buFont typeface="Arial" charset="0"/>
              <a:buNone/>
            </a:pPr>
            <a:r>
              <a:rPr lang="hu-HU" smtClean="0">
                <a:solidFill>
                  <a:srgbClr val="FF0000"/>
                </a:solidFill>
                <a:latin typeface="Arial Black" pitchFamily="34" charset="0"/>
              </a:rPr>
              <a:t>Vezérigazgató:</a:t>
            </a:r>
          </a:p>
          <a:p>
            <a:pPr algn="ctr">
              <a:buFont typeface="Arial" charset="0"/>
              <a:buNone/>
            </a:pPr>
            <a:r>
              <a:rPr lang="hu-HU" smtClean="0">
                <a:solidFill>
                  <a:srgbClr val="FF0000"/>
                </a:solidFill>
                <a:latin typeface="Arial Black" pitchFamily="34" charset="0"/>
              </a:rPr>
              <a:t>Helmut Gsuk</a:t>
            </a:r>
          </a:p>
          <a:p>
            <a:pPr algn="ctr">
              <a:buFont typeface="Arial" charset="0"/>
              <a:buNone/>
            </a:pPr>
            <a:r>
              <a:rPr lang="hu-HU" smtClean="0">
                <a:solidFill>
                  <a:srgbClr val="FF0000"/>
                </a:solidFill>
                <a:latin typeface="Arial Black" pitchFamily="34" charset="0"/>
              </a:rPr>
              <a:t>2013. 02.08-án </a:t>
            </a:r>
          </a:p>
          <a:p>
            <a:pPr algn="ctr">
              <a:buFont typeface="Arial" charset="0"/>
              <a:buNone/>
            </a:pPr>
            <a:r>
              <a:rPr lang="hu-HU" smtClean="0">
                <a:solidFill>
                  <a:srgbClr val="FF0000"/>
                </a:solidFill>
                <a:latin typeface="Arial Black" pitchFamily="34" charset="0"/>
              </a:rPr>
              <a:t>tevékenységi körébe vonta a</a:t>
            </a:r>
          </a:p>
          <a:p>
            <a:pPr algn="ctr">
              <a:buFont typeface="Arial" charset="0"/>
              <a:buNone/>
            </a:pPr>
            <a:r>
              <a:rPr lang="hu-HU" smtClean="0">
                <a:solidFill>
                  <a:srgbClr val="FF0000"/>
                </a:solidFill>
                <a:latin typeface="Arial Black" pitchFamily="34" charset="0"/>
              </a:rPr>
              <a:t>biotechnológiai kutatás, fejlesztést</a:t>
            </a:r>
          </a:p>
          <a:p>
            <a:pPr algn="ctr">
              <a:buFont typeface="Arial" charset="0"/>
              <a:buNone/>
            </a:pPr>
            <a:endParaRPr lang="hu-HU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ím 1"/>
          <p:cNvSpPr>
            <a:spLocks noGrp="1"/>
          </p:cNvSpPr>
          <p:nvPr>
            <p:ph type="title"/>
          </p:nvPr>
        </p:nvSpPr>
        <p:spPr>
          <a:xfrm>
            <a:off x="285750" y="2714625"/>
            <a:ext cx="8229600" cy="1143000"/>
          </a:xfrm>
        </p:spPr>
        <p:txBody>
          <a:bodyPr/>
          <a:lstStyle/>
          <a:p>
            <a:r>
              <a:rPr lang="hu-HU" b="1" smtClean="0">
                <a:solidFill>
                  <a:schemeClr val="bg1"/>
                </a:solidFill>
              </a:rPr>
              <a:t>Köszönjük a figyelmet!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ép 1" descr="DSC00035.JPG"/>
          <p:cNvPicPr>
            <a:picLocks noChangeAspect="1"/>
          </p:cNvPicPr>
          <p:nvPr/>
        </p:nvPicPr>
        <p:blipFill>
          <a:blip r:embed="rId2" cstate="print">
            <a:lum bright="26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églalap 2"/>
          <p:cNvSpPr>
            <a:spLocks noChangeArrowheads="1"/>
          </p:cNvSpPr>
          <p:nvPr/>
        </p:nvSpPr>
        <p:spPr bwMode="auto">
          <a:xfrm>
            <a:off x="3468688" y="928688"/>
            <a:ext cx="220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6148" name="Téglalap 3"/>
          <p:cNvSpPr>
            <a:spLocks noChangeArrowheads="1"/>
          </p:cNvSpPr>
          <p:nvPr/>
        </p:nvSpPr>
        <p:spPr bwMode="auto">
          <a:xfrm>
            <a:off x="3468688" y="3244850"/>
            <a:ext cx="2206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hu-HU" b="1">
                <a:solidFill>
                  <a:schemeClr val="bg1"/>
                </a:solidFill>
                <a:latin typeface="Arial Black" pitchFamily="34" charset="0"/>
              </a:rPr>
              <a:t>15 munkahely </a:t>
            </a:r>
          </a:p>
        </p:txBody>
      </p:sp>
      <p:sp>
        <p:nvSpPr>
          <p:cNvPr id="6149" name="Téglalap 4"/>
          <p:cNvSpPr>
            <a:spLocks noChangeArrowheads="1"/>
          </p:cNvSpPr>
          <p:nvPr/>
        </p:nvSpPr>
        <p:spPr bwMode="auto">
          <a:xfrm>
            <a:off x="2357438" y="928688"/>
            <a:ext cx="49291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 b="1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endParaRPr lang="hu-HU" sz="2400" b="1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hu-HU" sz="2400" b="1">
                <a:solidFill>
                  <a:srgbClr val="0070C0"/>
                </a:solidFill>
                <a:latin typeface="Arial Black" pitchFamily="34" charset="0"/>
              </a:rPr>
              <a:t>Éves szinten 15 munkahely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7172" name="Picture 4" descr="DSC00093"/>
          <p:cNvPicPr>
            <a:picLocks noChangeAspect="1" noChangeArrowheads="1"/>
          </p:cNvPicPr>
          <p:nvPr/>
        </p:nvPicPr>
        <p:blipFill>
          <a:blip r:embed="rId2" cstate="print">
            <a:lum bright="28000"/>
          </a:blip>
          <a:srcRect/>
          <a:stretch>
            <a:fillRect/>
          </a:stretch>
        </p:blipFill>
        <p:spPr bwMode="auto">
          <a:xfrm>
            <a:off x="0" y="0"/>
            <a:ext cx="9144000" cy="747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00063" y="642938"/>
            <a:ext cx="80645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eorgia" pitchFamily="18" charset="0"/>
              </a:rPr>
              <a:t>A 452  hektáros ökológiai mintagazdaság területeit 10 részletben hirdették meg</a:t>
            </a:r>
          </a:p>
          <a:p>
            <a:pPr algn="ctr">
              <a:defRPr/>
            </a:pPr>
            <a:r>
              <a:rPr lang="hu-HU" sz="2800" b="1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2012. október 10-én</a:t>
            </a:r>
          </a:p>
          <a:p>
            <a:pPr algn="ctr">
              <a:defRPr/>
            </a:pPr>
            <a:endParaRPr lang="hu-HU" sz="2800" b="1" dirty="0">
              <a:ln w="6350">
                <a:noFill/>
              </a:ln>
              <a:solidFill>
                <a:srgbClr val="FFC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endParaRPr lang="hu-HU" sz="2800" b="1" dirty="0">
              <a:ln w="6350">
                <a:noFill/>
              </a:ln>
              <a:solidFill>
                <a:srgbClr val="FFC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hu-HU" sz="2800" b="1" dirty="0">
                <a:ln w="6350">
                  <a:noFill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Kishantosnak 2013.október 31-ig érvényes</a:t>
            </a:r>
          </a:p>
          <a:p>
            <a:pPr algn="ctr">
              <a:defRPr/>
            </a:pPr>
            <a:r>
              <a:rPr lang="hu-HU" sz="2800" b="1" dirty="0">
                <a:ln w="6350">
                  <a:noFill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szerződése van!</a:t>
            </a:r>
          </a:p>
          <a:p>
            <a:pPr algn="ctr">
              <a:defRPr/>
            </a:pPr>
            <a:endParaRPr lang="hu-HU" sz="2800" b="1" dirty="0">
              <a:ln w="6350">
                <a:noFill/>
              </a:ln>
              <a:solidFill>
                <a:srgbClr val="FFC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hu-HU" sz="2800" b="1" dirty="0">
                <a:ln w="6350">
                  <a:noFill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Kishantos mind a 10 részre pályázott</a:t>
            </a:r>
          </a:p>
          <a:p>
            <a:pPr algn="ctr">
              <a:defRPr/>
            </a:pPr>
            <a:r>
              <a:rPr lang="hu-HU" sz="2800" b="1" dirty="0">
                <a:ln w="6350">
                  <a:noFill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3000 oldalnyi pályázati anyag</a:t>
            </a:r>
          </a:p>
          <a:p>
            <a:pPr algn="ctr">
              <a:defRPr/>
            </a:pPr>
            <a:r>
              <a:rPr lang="hu-HU" sz="2800" b="1" dirty="0">
                <a:ln w="6350">
                  <a:noFill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1200 oldal eredetei aláírás</a:t>
            </a:r>
          </a:p>
          <a:p>
            <a:pPr algn="ctr">
              <a:defRPr/>
            </a:pPr>
            <a:r>
              <a:rPr lang="hu-HU" sz="2800" b="1" dirty="0">
                <a:ln w="6350">
                  <a:noFill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1.521.400 Ft pályázati biztosíték</a:t>
            </a:r>
          </a:p>
          <a:p>
            <a:pPr algn="ctr">
              <a:defRPr/>
            </a:pPr>
            <a:r>
              <a:rPr lang="hu-HU" sz="2800" b="1" dirty="0">
                <a:ln w="6350">
                  <a:noFill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386.080 Ft pályázati csomag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Fischer J. támogat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888" y="0"/>
            <a:ext cx="4848225" cy="68580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532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10244" name="Picture 4" descr="DSC00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179388" y="476250"/>
            <a:ext cx="8713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2000" b="1" i="1">
                <a:solidFill>
                  <a:srgbClr val="000099"/>
                </a:solidFill>
              </a:rPr>
              <a:t>„A Hantos HU21-10246 azonosító számú haszonbérleti birtoktest</a:t>
            </a:r>
          </a:p>
          <a:p>
            <a:r>
              <a:rPr lang="hu-HU" sz="2000" b="1" i="1">
                <a:solidFill>
                  <a:srgbClr val="000099"/>
                </a:solidFill>
              </a:rPr>
              <a:t>esetében a pályázati kiírásban közzétett szempontok szerinti részletes </a:t>
            </a:r>
          </a:p>
          <a:p>
            <a:r>
              <a:rPr lang="hu-HU" sz="2000" b="1" i="1">
                <a:solidFill>
                  <a:srgbClr val="000099"/>
                </a:solidFill>
              </a:rPr>
              <a:t>értékelés alapján nem Önök nyújtották be a legjobb ajánlatot.”</a:t>
            </a:r>
            <a:endParaRPr lang="hu-HU" i="1">
              <a:solidFill>
                <a:srgbClr val="000099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357290" y="3286124"/>
            <a:ext cx="657229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80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ENNYI…..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928688" y="0"/>
            <a:ext cx="7215187" cy="6316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hu-HU" sz="2400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defRPr/>
            </a:pPr>
            <a:endParaRPr lang="hu-HU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hu-HU" sz="2400" b="1" u="sng" dirty="0">
                <a:solidFill>
                  <a:srgbClr val="FF0000"/>
                </a:solidFill>
                <a:latin typeface="Arial Black" pitchFamily="34" charset="0"/>
              </a:rPr>
              <a:t>NFA törvény </a:t>
            </a:r>
            <a:r>
              <a:rPr lang="hu-HU" sz="2400" b="1" dirty="0">
                <a:solidFill>
                  <a:srgbClr val="FF0000"/>
                </a:solidFill>
                <a:latin typeface="Arial Black" pitchFamily="34" charset="0"/>
              </a:rPr>
              <a:t>(2010. évi LXXXVII. Törvény) 15.§  (3</a:t>
            </a:r>
            <a:r>
              <a:rPr lang="hu-HU" sz="2400" b="1" u="sng" dirty="0">
                <a:solidFill>
                  <a:srgbClr val="FF0000"/>
                </a:solidFill>
                <a:latin typeface="Arial Black" pitchFamily="34" charset="0"/>
              </a:rPr>
              <a:t>) földbirtok - politika irányelvei </a:t>
            </a:r>
          </a:p>
          <a:p>
            <a:pPr algn="ctr">
              <a:defRPr/>
            </a:pPr>
            <a:r>
              <a:rPr lang="hu-HU" sz="1400" b="1" dirty="0">
                <a:solidFill>
                  <a:schemeClr val="bg1"/>
                </a:solidFill>
              </a:rPr>
              <a:t>s.) pont :</a:t>
            </a:r>
          </a:p>
          <a:p>
            <a:pPr algn="ctr">
              <a:defRPr/>
            </a:pPr>
            <a:r>
              <a:rPr lang="hu-HU" sz="1400" b="1" i="1" dirty="0">
                <a:solidFill>
                  <a:schemeClr val="bg1"/>
                </a:solidFill>
              </a:rPr>
              <a:t> </a:t>
            </a:r>
            <a:r>
              <a:rPr lang="hu-HU" sz="2000" b="1" dirty="0">
                <a:solidFill>
                  <a:schemeClr val="bg1"/>
                </a:solidFill>
                <a:latin typeface="Arial Black" pitchFamily="34" charset="0"/>
              </a:rPr>
              <a:t>„különleges rendeltetésű (különösen oktatás, kutatás …) gazdaságok működéséhez kedvezményes termőföld biztosítás” </a:t>
            </a:r>
          </a:p>
          <a:p>
            <a:pPr algn="ctr">
              <a:defRPr/>
            </a:pPr>
            <a:endParaRPr lang="hu-HU" sz="20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hu-HU" sz="2000" b="1" dirty="0">
                <a:solidFill>
                  <a:schemeClr val="bg1"/>
                </a:solidFill>
              </a:rPr>
              <a:t>a.) </a:t>
            </a:r>
            <a:r>
              <a:rPr lang="hu-HU" sz="2000" b="1" dirty="0" err="1">
                <a:solidFill>
                  <a:schemeClr val="bg1"/>
                </a:solidFill>
              </a:rPr>
              <a:t>a</a:t>
            </a:r>
            <a:r>
              <a:rPr lang="hu-HU" sz="2000" b="1" dirty="0">
                <a:solidFill>
                  <a:schemeClr val="bg1"/>
                </a:solidFill>
              </a:rPr>
              <a:t> földhasználók helyzetének stabilizálása, fejlődésük elősegítése;</a:t>
            </a:r>
          </a:p>
          <a:p>
            <a:pPr algn="ctr">
              <a:defRPr/>
            </a:pPr>
            <a:r>
              <a:rPr lang="hu-HU" sz="2000" b="1" dirty="0">
                <a:solidFill>
                  <a:schemeClr val="bg1"/>
                </a:solidFill>
              </a:rPr>
              <a:t>c) környezetbarát, a fenntartható gazdálkodást szolgáló termelés földhasznosítás oldaláról történő támogatása;</a:t>
            </a:r>
            <a:r>
              <a:rPr lang="hu-HU" sz="2000" b="1" u="sng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hu-HU" sz="2000" b="1" dirty="0">
                <a:solidFill>
                  <a:schemeClr val="bg1"/>
                </a:solidFill>
              </a:rPr>
              <a:t>d) a mezőgazdasági rendeltetésű földterületek művelésben tartásának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elősegítése, a mezőgazdasági termelés összehangolása a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természetvédelem, a környezetvédelem, a talajvédelem,… szempontjaival;</a:t>
            </a:r>
            <a:endParaRPr lang="hu-HU" sz="20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hu-HU" sz="2400" b="1" u="sng" dirty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hu-HU" sz="1050" b="1" dirty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1053</TotalTime>
  <Words>1584</Words>
  <Application>Microsoft Office PowerPoint</Application>
  <PresentationFormat>Diavetítés a képernyőre (4:3 oldalarány)</PresentationFormat>
  <Paragraphs>522</Paragraphs>
  <Slides>35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1" baseType="lpstr">
      <vt:lpstr>Arial</vt:lpstr>
      <vt:lpstr>Calibri</vt:lpstr>
      <vt:lpstr>Georgia</vt:lpstr>
      <vt:lpstr>Arial Black</vt:lpstr>
      <vt:lpstr>Wingdings</vt:lpstr>
      <vt:lpstr>Office-téma</vt:lpstr>
      <vt:lpstr>s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 „Nemzeti Vidékstratégia 2012-2020”  102-103. old 7.7.4.  Modell gazdaságok, tájközpontok agrár – szaktanácsadás program  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LAKATOS HUBA  TULAJDONOS ÉS ÜGYVEZETŐ A HUNYADI ÉS TÁRSA KFT-BEN (Cg 07-09-002764),   mely szintén tulajdonosa az előző cégnek. Székhely: Iszkaszentgyörgy Főtevékenység: vagyonkezelés (holding), textil, ruházat, lábbeli…  Az egyetlen hantosi  pályázó A HANTOSTÓL LEGTÁVOLABB ESŐ FÖLDET NYERTE EL…</vt:lpstr>
      <vt:lpstr>24. dia</vt:lpstr>
      <vt:lpstr>25. dia</vt:lpstr>
      <vt:lpstr>26. dia</vt:lpstr>
      <vt:lpstr>27. dia</vt:lpstr>
      <vt:lpstr>MEZŐVIDÉK BT. folyt</vt:lpstr>
      <vt:lpstr>29. dia</vt:lpstr>
      <vt:lpstr>MÉNESMAJOR MANUFAKTÚRA KFT ÁLTAL ELNYERT TERÜLETEK FEJÉR MEGYÉBEN</vt:lpstr>
      <vt:lpstr>HOVA VEZETNEK A SZÁLAK  a Ménesmajori Manufaktúra Kft-től? Cégjegyzékszám: Cg. 07-09-0083399</vt:lpstr>
      <vt:lpstr> Mezőfalva Invest Agrárgazdasági Tanácsadó és Szolgáltató Zrt Cégjegyzékszám:  Cg. 08-10-001808 Vezérigazgató: Helmut Gsuk </vt:lpstr>
      <vt:lpstr>33. dia</vt:lpstr>
      <vt:lpstr>A Mezőfalva Invest Zrt</vt:lpstr>
      <vt:lpstr>Köszönjük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Korom Károly</dc:creator>
  <cp:lastModifiedBy>SarkadiP</cp:lastModifiedBy>
  <cp:revision>131</cp:revision>
  <dcterms:created xsi:type="dcterms:W3CDTF">2013-04-21T20:05:53Z</dcterms:created>
  <dcterms:modified xsi:type="dcterms:W3CDTF">2013-04-25T15:13:30Z</dcterms:modified>
</cp:coreProperties>
</file>